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82" r:id="rId3"/>
    <p:sldId id="271" r:id="rId4"/>
    <p:sldId id="296" r:id="rId5"/>
    <p:sldId id="261" r:id="rId6"/>
    <p:sldId id="265" r:id="rId7"/>
    <p:sldId id="266" r:id="rId8"/>
    <p:sldId id="267" r:id="rId9"/>
    <p:sldId id="277" r:id="rId10"/>
    <p:sldId id="293" r:id="rId11"/>
    <p:sldId id="294" r:id="rId12"/>
    <p:sldId id="272" r:id="rId13"/>
    <p:sldId id="280" r:id="rId14"/>
    <p:sldId id="274" r:id="rId15"/>
    <p:sldId id="279" r:id="rId16"/>
    <p:sldId id="278" r:id="rId17"/>
    <p:sldId id="281" r:id="rId18"/>
    <p:sldId id="284" r:id="rId19"/>
    <p:sldId id="283" r:id="rId20"/>
    <p:sldId id="285" r:id="rId21"/>
    <p:sldId id="286" r:id="rId22"/>
    <p:sldId id="287" r:id="rId23"/>
    <p:sldId id="291" r:id="rId24"/>
    <p:sldId id="292" r:id="rId25"/>
    <p:sldId id="264" r:id="rId26"/>
    <p:sldId id="268" r:id="rId27"/>
    <p:sldId id="269" r:id="rId28"/>
    <p:sldId id="295" r:id="rId29"/>
    <p:sldId id="28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281"/>
    <a:srgbClr val="45361B"/>
    <a:srgbClr val="D2BA8E"/>
    <a:srgbClr val="E5D7BD"/>
    <a:srgbClr val="C3A267"/>
    <a:srgbClr val="FF7C8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60"/>
  </p:normalViewPr>
  <p:slideViewPr>
    <p:cSldViewPr snapToGrid="0">
      <p:cViewPr varScale="1">
        <p:scale>
          <a:sx n="72" d="100"/>
          <a:sy n="72" d="100"/>
        </p:scale>
        <p:origin x="4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944F8-4F02-49EE-B89A-F2FADAE05181}" type="datetimeFigureOut">
              <a:rPr lang="es-ES" smtClean="0"/>
              <a:t>21/03/2021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A50E2-F1DD-4324-83BB-C3AE47D4244C}" type="slidenum">
              <a:rPr lang="es-ES" smtClean="0"/>
              <a:t>‹Nº›</a:t>
            </a:fld>
            <a:endParaRPr lang="es-ES"/>
          </a:p>
        </p:txBody>
      </p:sp>
    </p:spTree>
    <p:extLst>
      <p:ext uri="{BB962C8B-B14F-4D97-AF65-F5344CB8AC3E}">
        <p14:creationId xmlns:p14="http://schemas.microsoft.com/office/powerpoint/2010/main" val="342315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BC207A0-FB14-49EB-979D-CD7C9D6B2F89}" type="datetimeFigureOut">
              <a:rPr lang="es-UY" smtClean="0"/>
              <a:t>21/3/2021</a:t>
            </a:fld>
            <a:endParaRPr lang="es-UY"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s-UY"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03D34C9-2245-4916-ACE1-041E32A32A35}" type="slidenum">
              <a:rPr lang="es-UY" smtClean="0"/>
              <a:t>‹Nº›</a:t>
            </a:fld>
            <a:endParaRPr lang="es-UY" dirty="0"/>
          </a:p>
        </p:txBody>
      </p:sp>
    </p:spTree>
    <p:extLst>
      <p:ext uri="{BB962C8B-B14F-4D97-AF65-F5344CB8AC3E}">
        <p14:creationId xmlns:p14="http://schemas.microsoft.com/office/powerpoint/2010/main" val="315317844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5" name="Footer Placeholder 4"/>
          <p:cNvSpPr>
            <a:spLocks noGrp="1"/>
          </p:cNvSpPr>
          <p:nvPr>
            <p:ph type="ftr" sz="quarter" idx="11"/>
          </p:nvPr>
        </p:nvSpPr>
        <p:spPr/>
        <p:txBody>
          <a:bodyPr/>
          <a:lstStyle/>
          <a:p>
            <a:endParaRPr lang="es-UY" dirty="0"/>
          </a:p>
        </p:txBody>
      </p:sp>
      <p:sp>
        <p:nvSpPr>
          <p:cNvPr id="6" name="Slide Number Placeholder 5"/>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69402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5" name="Footer Placeholder 4"/>
          <p:cNvSpPr>
            <a:spLocks noGrp="1"/>
          </p:cNvSpPr>
          <p:nvPr>
            <p:ph type="ftr" sz="quarter" idx="11"/>
          </p:nvPr>
        </p:nvSpPr>
        <p:spPr/>
        <p:txBody>
          <a:bodyPr/>
          <a:lstStyle/>
          <a:p>
            <a:endParaRPr lang="es-UY" dirty="0"/>
          </a:p>
        </p:txBody>
      </p:sp>
      <p:sp>
        <p:nvSpPr>
          <p:cNvPr id="6" name="Slide Number Placeholder 5"/>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154740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8" name="Footer Placeholder 7"/>
          <p:cNvSpPr>
            <a:spLocks noGrp="1"/>
          </p:cNvSpPr>
          <p:nvPr>
            <p:ph type="ftr" sz="quarter" idx="11"/>
          </p:nvPr>
        </p:nvSpPr>
        <p:spPr/>
        <p:txBody>
          <a:bodyPr/>
          <a:lstStyle/>
          <a:p>
            <a:endParaRPr lang="es-UY" dirty="0"/>
          </a:p>
        </p:txBody>
      </p:sp>
      <p:sp>
        <p:nvSpPr>
          <p:cNvPr id="9" name="Slide Number Placeholder 8"/>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346503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9BC207A0-FB14-49EB-979D-CD7C9D6B2F89}" type="datetimeFigureOut">
              <a:rPr lang="es-UY" smtClean="0"/>
              <a:t>21/3/2021</a:t>
            </a:fld>
            <a:endParaRPr lang="es-UY"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s-UY" dirty="0"/>
          </a:p>
        </p:txBody>
      </p:sp>
      <p:sp>
        <p:nvSpPr>
          <p:cNvPr id="6" name="Slide Number Placeholder 5"/>
          <p:cNvSpPr>
            <a:spLocks noGrp="1"/>
          </p:cNvSpPr>
          <p:nvPr>
            <p:ph type="sldNum" sz="quarter" idx="12"/>
          </p:nvPr>
        </p:nvSpPr>
        <p:spPr>
          <a:xfrm>
            <a:off x="8604504" y="5211060"/>
            <a:ext cx="2112264" cy="228600"/>
          </a:xfrm>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3648610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6" name="Footer Placeholder 5"/>
          <p:cNvSpPr>
            <a:spLocks noGrp="1"/>
          </p:cNvSpPr>
          <p:nvPr>
            <p:ph type="ftr" sz="quarter" idx="11"/>
          </p:nvPr>
        </p:nvSpPr>
        <p:spPr/>
        <p:txBody>
          <a:bodyPr/>
          <a:lstStyle/>
          <a:p>
            <a:endParaRPr lang="es-UY" dirty="0"/>
          </a:p>
        </p:txBody>
      </p:sp>
      <p:sp>
        <p:nvSpPr>
          <p:cNvPr id="7" name="Slide Number Placeholder 6"/>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326359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8" name="Footer Placeholder 7"/>
          <p:cNvSpPr>
            <a:spLocks noGrp="1"/>
          </p:cNvSpPr>
          <p:nvPr>
            <p:ph type="ftr" sz="quarter" idx="11"/>
          </p:nvPr>
        </p:nvSpPr>
        <p:spPr/>
        <p:txBody>
          <a:bodyPr/>
          <a:lstStyle/>
          <a:p>
            <a:endParaRPr lang="es-UY" dirty="0"/>
          </a:p>
        </p:txBody>
      </p:sp>
      <p:sp>
        <p:nvSpPr>
          <p:cNvPr id="9" name="Slide Number Placeholder 8"/>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29165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4" name="Footer Placeholder 3"/>
          <p:cNvSpPr>
            <a:spLocks noGrp="1"/>
          </p:cNvSpPr>
          <p:nvPr>
            <p:ph type="ftr" sz="quarter" idx="11"/>
          </p:nvPr>
        </p:nvSpPr>
        <p:spPr/>
        <p:txBody>
          <a:bodyPr/>
          <a:lstStyle/>
          <a:p>
            <a:endParaRPr lang="es-UY" dirty="0"/>
          </a:p>
        </p:txBody>
      </p:sp>
      <p:sp>
        <p:nvSpPr>
          <p:cNvPr id="5" name="Slide Number Placeholder 4"/>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337892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3" name="Footer Placeholder 2"/>
          <p:cNvSpPr>
            <a:spLocks noGrp="1"/>
          </p:cNvSpPr>
          <p:nvPr>
            <p:ph type="ftr" sz="quarter" idx="11"/>
          </p:nvPr>
        </p:nvSpPr>
        <p:spPr/>
        <p:txBody>
          <a:bodyPr/>
          <a:lstStyle/>
          <a:p>
            <a:endParaRPr lang="es-UY" dirty="0"/>
          </a:p>
        </p:txBody>
      </p:sp>
      <p:sp>
        <p:nvSpPr>
          <p:cNvPr id="4" name="Slide Number Placeholder 3"/>
          <p:cNvSpPr>
            <a:spLocks noGrp="1"/>
          </p:cNvSpPr>
          <p:nvPr>
            <p:ph type="sldNum" sz="quarter" idx="12"/>
          </p:nvPr>
        </p:nvSpPr>
        <p:spPr/>
        <p:txBody>
          <a:bodyPr/>
          <a:lstStyle/>
          <a:p>
            <a:fld id="{303D34C9-2245-4916-ACE1-041E32A32A35}" type="slidenum">
              <a:rPr lang="es-UY" smtClean="0"/>
              <a:t>‹Nº›</a:t>
            </a:fld>
            <a:endParaRPr lang="es-UY" dirty="0"/>
          </a:p>
        </p:txBody>
      </p:sp>
    </p:spTree>
    <p:extLst>
      <p:ext uri="{BB962C8B-B14F-4D97-AF65-F5344CB8AC3E}">
        <p14:creationId xmlns:p14="http://schemas.microsoft.com/office/powerpoint/2010/main" val="387175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9BC207A0-FB14-49EB-979D-CD7C9D6B2F89}" type="datetimeFigureOut">
              <a:rPr lang="es-UY" smtClean="0"/>
              <a:t>21/3/2021</a:t>
            </a:fld>
            <a:endParaRPr lang="es-UY" dirty="0"/>
          </a:p>
        </p:txBody>
      </p:sp>
      <p:sp>
        <p:nvSpPr>
          <p:cNvPr id="9" name="Footer Placeholder 8"/>
          <p:cNvSpPr>
            <a:spLocks noGrp="1"/>
          </p:cNvSpPr>
          <p:nvPr>
            <p:ph type="ftr" sz="quarter" idx="11"/>
          </p:nvPr>
        </p:nvSpPr>
        <p:spPr/>
        <p:txBody>
          <a:bodyPr/>
          <a:lstStyle>
            <a:lvl1pPr algn="r">
              <a:defRPr/>
            </a:lvl1pPr>
          </a:lstStyle>
          <a:p>
            <a:endParaRPr lang="es-UY"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03D34C9-2245-4916-ACE1-041E32A32A35}" type="slidenum">
              <a:rPr lang="es-UY" smtClean="0"/>
              <a:t>‹Nº›</a:t>
            </a:fld>
            <a:endParaRPr lang="es-UY"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80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BC207A0-FB14-49EB-979D-CD7C9D6B2F89}" type="datetimeFigureOut">
              <a:rPr lang="es-UY" smtClean="0"/>
              <a:t>21/3/2021</a:t>
            </a:fld>
            <a:endParaRPr lang="es-UY"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s-UY"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03D34C9-2245-4916-ACE1-041E32A32A35}" type="slidenum">
              <a:rPr lang="es-UY" smtClean="0"/>
              <a:t>‹Nº›</a:t>
            </a:fld>
            <a:endParaRPr lang="es-UY"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883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BC207A0-FB14-49EB-979D-CD7C9D6B2F89}" type="datetimeFigureOut">
              <a:rPr lang="es-UY" smtClean="0"/>
              <a:t>21/3/2021</a:t>
            </a:fld>
            <a:endParaRPr lang="es-UY"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s-UY"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03D34C9-2245-4916-ACE1-041E32A32A35}" type="slidenum">
              <a:rPr lang="es-UY" smtClean="0"/>
              <a:t>‹Nº›</a:t>
            </a:fld>
            <a:endParaRPr lang="es-UY" dirty="0"/>
          </a:p>
        </p:txBody>
      </p:sp>
    </p:spTree>
    <p:extLst>
      <p:ext uri="{BB962C8B-B14F-4D97-AF65-F5344CB8AC3E}">
        <p14:creationId xmlns:p14="http://schemas.microsoft.com/office/powerpoint/2010/main" val="166256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b="4454"/>
          <a:stretch/>
        </p:blipFill>
        <p:spPr>
          <a:xfrm>
            <a:off x="-15" y="-1"/>
            <a:ext cx="12192015" cy="6858001"/>
          </a:xfrm>
          <a:prstGeom prst="rect">
            <a:avLst/>
          </a:prstGeom>
        </p:spPr>
      </p:pic>
      <p:sp>
        <p:nvSpPr>
          <p:cNvPr id="6" name="CuadroTexto 5"/>
          <p:cNvSpPr txBox="1"/>
          <p:nvPr/>
        </p:nvSpPr>
        <p:spPr>
          <a:xfrm flipH="1">
            <a:off x="357795" y="92333"/>
            <a:ext cx="11708298" cy="1107996"/>
          </a:xfrm>
          <a:prstGeom prst="rect">
            <a:avLst/>
          </a:prstGeom>
          <a:noFill/>
        </p:spPr>
        <p:txBody>
          <a:bodyPr wrap="square" rtlCol="0">
            <a:spAutoFit/>
          </a:bodyPr>
          <a:lstStyle/>
          <a:p>
            <a:r>
              <a:rPr lang="es-UY" sz="6600" b="1" dirty="0">
                <a:effectLst>
                  <a:outerShdw blurRad="38100" dist="38100" dir="2700000" algn="tl">
                    <a:srgbClr val="000000">
                      <a:alpha val="43137"/>
                    </a:srgbClr>
                  </a:outerShdw>
                </a:effectLst>
                <a:latin typeface="Chaparral Pro Light" panose="02060403030505090203" pitchFamily="18" charset="0"/>
                <a:cs typeface="Courier New" panose="02070309020205020404" pitchFamily="49" charset="0"/>
              </a:rPr>
              <a:t>DEPARTAMENTO DE ESPAÑOL</a:t>
            </a:r>
          </a:p>
        </p:txBody>
      </p:sp>
      <p:sp>
        <p:nvSpPr>
          <p:cNvPr id="7" name="Rectángulo 6"/>
          <p:cNvSpPr/>
          <p:nvPr/>
        </p:nvSpPr>
        <p:spPr>
          <a:xfrm>
            <a:off x="0" y="0"/>
            <a:ext cx="12192000"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s-UY" dirty="0"/>
          </a:p>
        </p:txBody>
      </p:sp>
      <p:sp>
        <p:nvSpPr>
          <p:cNvPr id="10" name="Rectángulo 9"/>
          <p:cNvSpPr/>
          <p:nvPr/>
        </p:nvSpPr>
        <p:spPr>
          <a:xfrm>
            <a:off x="0" y="0"/>
            <a:ext cx="12192000" cy="6858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UY" dirty="0"/>
          </a:p>
        </p:txBody>
      </p:sp>
      <p:sp>
        <p:nvSpPr>
          <p:cNvPr id="23" name="Rectángulo 22"/>
          <p:cNvSpPr/>
          <p:nvPr/>
        </p:nvSpPr>
        <p:spPr>
          <a:xfrm>
            <a:off x="6029017" y="5911824"/>
            <a:ext cx="184731" cy="523220"/>
          </a:xfrm>
          <a:prstGeom prst="rect">
            <a:avLst/>
          </a:prstGeom>
          <a:solidFill>
            <a:schemeClr val="bg1"/>
          </a:solidFill>
        </p:spPr>
        <p:txBody>
          <a:bodyPr wrap="none">
            <a:spAutoFit/>
          </a:bodyPr>
          <a:lstStyle/>
          <a:p>
            <a:pPr algn="ctr"/>
            <a:endParaRPr lang="es-UY" sz="2800" dirty="0">
              <a:latin typeface="Courier New" panose="02070309020205020404" pitchFamily="49" charset="0"/>
              <a:cs typeface="Courier New" panose="02070309020205020404" pitchFamily="49" charset="0"/>
            </a:endParaRPr>
          </a:p>
        </p:txBody>
      </p:sp>
      <p:sp>
        <p:nvSpPr>
          <p:cNvPr id="3" name="Rectángulo 2">
            <a:extLst>
              <a:ext uri="{FF2B5EF4-FFF2-40B4-BE49-F238E27FC236}">
                <a16:creationId xmlns:a16="http://schemas.microsoft.com/office/drawing/2014/main" id="{425C2D66-C343-45E1-ACF5-EAA24EF9D15B}"/>
              </a:ext>
            </a:extLst>
          </p:cNvPr>
          <p:cNvSpPr/>
          <p:nvPr/>
        </p:nvSpPr>
        <p:spPr>
          <a:xfrm>
            <a:off x="3004350" y="5453326"/>
            <a:ext cx="5486529" cy="1200329"/>
          </a:xfrm>
          <a:prstGeom prst="rect">
            <a:avLst/>
          </a:prstGeom>
          <a:solidFill>
            <a:srgbClr val="CDB281"/>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4400" dirty="0" err="1"/>
              <a:t>CeRP</a:t>
            </a:r>
            <a:r>
              <a:rPr lang="es-ES" sz="4400" dirty="0"/>
              <a:t> del Norte </a:t>
            </a:r>
          </a:p>
          <a:p>
            <a:pPr algn="ctr"/>
            <a:r>
              <a:rPr lang="es-ES" sz="4400" dirty="0"/>
              <a:t>Rivera </a:t>
            </a:r>
          </a:p>
        </p:txBody>
      </p:sp>
      <p:pic>
        <p:nvPicPr>
          <p:cNvPr id="16" name="Imagen 15">
            <a:extLst>
              <a:ext uri="{FF2B5EF4-FFF2-40B4-BE49-F238E27FC236}">
                <a16:creationId xmlns:a16="http://schemas.microsoft.com/office/drawing/2014/main" id="{ECFE0EBC-4823-4B5F-BC70-0073EFEC82ED}"/>
              </a:ext>
            </a:extLst>
          </p:cNvPr>
          <p:cNvPicPr>
            <a:picLocks noChangeAspect="1"/>
          </p:cNvPicPr>
          <p:nvPr/>
        </p:nvPicPr>
        <p:blipFill rotWithShape="1">
          <a:blip r:embed="rId3"/>
          <a:srcRect l="10988" t="25655" r="40534" b="16993"/>
          <a:stretch/>
        </p:blipFill>
        <p:spPr>
          <a:xfrm>
            <a:off x="2922954" y="1330903"/>
            <a:ext cx="5649320" cy="3757602"/>
          </a:xfrm>
          <a:prstGeom prst="rect">
            <a:avLst/>
          </a:prstGeom>
        </p:spPr>
      </p:pic>
    </p:spTree>
    <p:extLst>
      <p:ext uri="{BB962C8B-B14F-4D97-AF65-F5344CB8AC3E}">
        <p14:creationId xmlns:p14="http://schemas.microsoft.com/office/powerpoint/2010/main" val="177779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D8A810-B4B2-4274-81BC-A4B19416AFBF}"/>
              </a:ext>
            </a:extLst>
          </p:cNvPr>
          <p:cNvPicPr>
            <a:picLocks noChangeAspect="1"/>
          </p:cNvPicPr>
          <p:nvPr/>
        </p:nvPicPr>
        <p:blipFill rotWithShape="1">
          <a:blip r:embed="rId2"/>
          <a:srcRect l="1739" t="15738" r="5217" b="5190"/>
          <a:stretch/>
        </p:blipFill>
        <p:spPr>
          <a:xfrm>
            <a:off x="424069" y="397565"/>
            <a:ext cx="11343862" cy="5794513"/>
          </a:xfrm>
          <a:prstGeom prst="rect">
            <a:avLst/>
          </a:prstGeom>
        </p:spPr>
      </p:pic>
    </p:spTree>
    <p:extLst>
      <p:ext uri="{BB962C8B-B14F-4D97-AF65-F5344CB8AC3E}">
        <p14:creationId xmlns:p14="http://schemas.microsoft.com/office/powerpoint/2010/main" val="361611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D41AC2-978F-421D-90D1-B0D724288F48}"/>
              </a:ext>
            </a:extLst>
          </p:cNvPr>
          <p:cNvPicPr>
            <a:picLocks noChangeAspect="1"/>
          </p:cNvPicPr>
          <p:nvPr/>
        </p:nvPicPr>
        <p:blipFill rotWithShape="1">
          <a:blip r:embed="rId2"/>
          <a:srcRect l="4782" t="16796" r="6304" b="10125"/>
          <a:stretch/>
        </p:blipFill>
        <p:spPr>
          <a:xfrm>
            <a:off x="583096" y="410817"/>
            <a:ext cx="10840278" cy="6042992"/>
          </a:xfrm>
          <a:prstGeom prst="rect">
            <a:avLst/>
          </a:prstGeom>
        </p:spPr>
      </p:pic>
    </p:spTree>
    <p:extLst>
      <p:ext uri="{BB962C8B-B14F-4D97-AF65-F5344CB8AC3E}">
        <p14:creationId xmlns:p14="http://schemas.microsoft.com/office/powerpoint/2010/main" val="1001420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9" name="CuadroTexto 8">
            <a:extLst>
              <a:ext uri="{FF2B5EF4-FFF2-40B4-BE49-F238E27FC236}">
                <a16:creationId xmlns:a16="http://schemas.microsoft.com/office/drawing/2014/main" id="{05B92205-6070-43DD-ABFC-C83EA9744D24}"/>
              </a:ext>
            </a:extLst>
          </p:cNvPr>
          <p:cNvSpPr txBox="1"/>
          <p:nvPr/>
        </p:nvSpPr>
        <p:spPr>
          <a:xfrm>
            <a:off x="344555" y="1117600"/>
            <a:ext cx="11184835" cy="3231654"/>
          </a:xfrm>
          <a:prstGeom prst="rect">
            <a:avLst/>
          </a:prstGeom>
          <a:noFill/>
        </p:spPr>
        <p:txBody>
          <a:bodyPr wrap="square">
            <a:spAutoFit/>
          </a:bodyPr>
          <a:lstStyle/>
          <a:p>
            <a:pPr algn="just"/>
            <a:br>
              <a:rPr lang="es-MX" sz="1200" dirty="0"/>
            </a:br>
            <a:br>
              <a:rPr lang="es-MX" sz="3200" dirty="0"/>
            </a:br>
            <a:br>
              <a:rPr lang="es-MX" sz="3200" dirty="0"/>
            </a:br>
            <a:br>
              <a:rPr lang="es-MX" sz="3200" dirty="0"/>
            </a:br>
            <a:br>
              <a:rPr lang="es-MX" sz="3200" dirty="0"/>
            </a:br>
            <a:r>
              <a:rPr lang="es-MX" sz="3200" dirty="0"/>
              <a:t>Criterios de evaluación y acuerdos sobre presentación de trabajos escritos  </a:t>
            </a:r>
            <a:endParaRPr lang="es-ES" sz="1200" dirty="0"/>
          </a:p>
        </p:txBody>
      </p:sp>
      <p:pic>
        <p:nvPicPr>
          <p:cNvPr id="3" name="Imagen 2">
            <a:extLst>
              <a:ext uri="{FF2B5EF4-FFF2-40B4-BE49-F238E27FC236}">
                <a16:creationId xmlns:a16="http://schemas.microsoft.com/office/drawing/2014/main" id="{7E9E5589-1B82-4439-8423-96E5350BFA53}"/>
              </a:ext>
            </a:extLst>
          </p:cNvPr>
          <p:cNvPicPr>
            <a:picLocks noChangeAspect="1"/>
          </p:cNvPicPr>
          <p:nvPr/>
        </p:nvPicPr>
        <p:blipFill>
          <a:blip r:embed="rId3"/>
          <a:stretch>
            <a:fillRect/>
          </a:stretch>
        </p:blipFill>
        <p:spPr>
          <a:xfrm>
            <a:off x="6835994" y="3935896"/>
            <a:ext cx="3951276" cy="2706624"/>
          </a:xfrm>
          <a:prstGeom prst="rect">
            <a:avLst/>
          </a:prstGeom>
        </p:spPr>
      </p:pic>
      <p:pic>
        <p:nvPicPr>
          <p:cNvPr id="5" name="Imagen 4">
            <a:extLst>
              <a:ext uri="{FF2B5EF4-FFF2-40B4-BE49-F238E27FC236}">
                <a16:creationId xmlns:a16="http://schemas.microsoft.com/office/drawing/2014/main" id="{0E6203FC-C76C-4F69-8959-ACD1F518856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1220" y="430212"/>
            <a:ext cx="4329801" cy="2998788"/>
          </a:xfrm>
          <a:prstGeom prst="rect">
            <a:avLst/>
          </a:prstGeom>
        </p:spPr>
      </p:pic>
    </p:spTree>
    <p:extLst>
      <p:ext uri="{BB962C8B-B14F-4D97-AF65-F5344CB8AC3E}">
        <p14:creationId xmlns:p14="http://schemas.microsoft.com/office/powerpoint/2010/main" val="362672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3" name="Imagen 2">
            <a:extLst>
              <a:ext uri="{FF2B5EF4-FFF2-40B4-BE49-F238E27FC236}">
                <a16:creationId xmlns:a16="http://schemas.microsoft.com/office/drawing/2014/main" id="{22098A45-8991-4D1F-8B94-AB02BEF9F0F7}"/>
              </a:ext>
            </a:extLst>
          </p:cNvPr>
          <p:cNvPicPr>
            <a:picLocks noChangeAspect="1"/>
          </p:cNvPicPr>
          <p:nvPr/>
        </p:nvPicPr>
        <p:blipFill rotWithShape="1">
          <a:blip r:embed="rId3"/>
          <a:srcRect l="5761" t="23948" r="7934" b="4834"/>
          <a:stretch/>
        </p:blipFill>
        <p:spPr>
          <a:xfrm>
            <a:off x="212035" y="1459414"/>
            <a:ext cx="11807687" cy="5186552"/>
          </a:xfrm>
          <a:prstGeom prst="rect">
            <a:avLst/>
          </a:prstGeom>
        </p:spPr>
      </p:pic>
      <p:sp>
        <p:nvSpPr>
          <p:cNvPr id="4" name="CuadroTexto 3">
            <a:extLst>
              <a:ext uri="{FF2B5EF4-FFF2-40B4-BE49-F238E27FC236}">
                <a16:creationId xmlns:a16="http://schemas.microsoft.com/office/drawing/2014/main" id="{00FE7496-A1DE-4179-B640-F183351AE2BD}"/>
              </a:ext>
            </a:extLst>
          </p:cNvPr>
          <p:cNvSpPr txBox="1"/>
          <p:nvPr/>
        </p:nvSpPr>
        <p:spPr>
          <a:xfrm>
            <a:off x="1020417" y="0"/>
            <a:ext cx="10495722" cy="1107996"/>
          </a:xfrm>
          <a:prstGeom prst="rect">
            <a:avLst/>
          </a:prstGeom>
          <a:noFill/>
        </p:spPr>
        <p:txBody>
          <a:bodyPr wrap="square">
            <a:spAutoFit/>
          </a:bodyPr>
          <a:lstStyle/>
          <a:p>
            <a:r>
              <a:rPr lang="es-MX" sz="6600" dirty="0"/>
              <a:t> Otros enlaces de interés:</a:t>
            </a:r>
            <a:endParaRPr lang="es-ES" sz="6600" dirty="0"/>
          </a:p>
        </p:txBody>
      </p:sp>
    </p:spTree>
    <p:extLst>
      <p:ext uri="{BB962C8B-B14F-4D97-AF65-F5344CB8AC3E}">
        <p14:creationId xmlns:p14="http://schemas.microsoft.com/office/powerpoint/2010/main" val="160799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9" name="CuadroTexto 8">
            <a:extLst>
              <a:ext uri="{FF2B5EF4-FFF2-40B4-BE49-F238E27FC236}">
                <a16:creationId xmlns:a16="http://schemas.microsoft.com/office/drawing/2014/main" id="{05B92205-6070-43DD-ABFC-C83EA9744D24}"/>
              </a:ext>
            </a:extLst>
          </p:cNvPr>
          <p:cNvSpPr txBox="1"/>
          <p:nvPr/>
        </p:nvSpPr>
        <p:spPr>
          <a:xfrm>
            <a:off x="410816" y="1117600"/>
            <a:ext cx="11184835" cy="1323439"/>
          </a:xfrm>
          <a:prstGeom prst="rect">
            <a:avLst/>
          </a:prstGeom>
          <a:noFill/>
        </p:spPr>
        <p:txBody>
          <a:bodyPr wrap="square">
            <a:spAutoFit/>
          </a:bodyPr>
          <a:lstStyle/>
          <a:p>
            <a:pPr algn="just"/>
            <a:br>
              <a:rPr lang="es-MX" sz="4000" dirty="0"/>
            </a:br>
            <a:endParaRPr lang="es-ES" sz="4000" dirty="0"/>
          </a:p>
        </p:txBody>
      </p:sp>
      <p:sp>
        <p:nvSpPr>
          <p:cNvPr id="4" name="CuadroTexto 3">
            <a:extLst>
              <a:ext uri="{FF2B5EF4-FFF2-40B4-BE49-F238E27FC236}">
                <a16:creationId xmlns:a16="http://schemas.microsoft.com/office/drawing/2014/main" id="{E46073A5-9085-4D11-AE8B-7B34FC328963}"/>
              </a:ext>
            </a:extLst>
          </p:cNvPr>
          <p:cNvSpPr txBox="1"/>
          <p:nvPr/>
        </p:nvSpPr>
        <p:spPr>
          <a:xfrm>
            <a:off x="344557" y="1749287"/>
            <a:ext cx="11396869" cy="3416320"/>
          </a:xfrm>
          <a:prstGeom prst="rect">
            <a:avLst/>
          </a:prstGeom>
          <a:noFill/>
        </p:spPr>
        <p:txBody>
          <a:bodyPr wrap="square">
            <a:spAutoFit/>
          </a:bodyPr>
          <a:lstStyle/>
          <a:p>
            <a:r>
              <a:rPr lang="es-MX" sz="5400" b="1" dirty="0">
                <a:solidFill>
                  <a:srgbClr val="0070C0"/>
                </a:solidFill>
                <a:effectLst>
                  <a:outerShdw blurRad="38100" dist="38100" dir="2700000" algn="tl">
                    <a:srgbClr val="000000">
                      <a:alpha val="43137"/>
                    </a:srgbClr>
                  </a:outerShdw>
                </a:effectLst>
              </a:rPr>
              <a:t>Enlace al Blog: </a:t>
            </a:r>
          </a:p>
          <a:p>
            <a:endParaRPr lang="es-MX" sz="5400" b="1" dirty="0">
              <a:solidFill>
                <a:srgbClr val="0070C0"/>
              </a:solidFill>
              <a:effectLst>
                <a:outerShdw blurRad="38100" dist="38100" dir="2700000" algn="tl">
                  <a:srgbClr val="000000">
                    <a:alpha val="43137"/>
                  </a:srgbClr>
                </a:outerShdw>
              </a:effectLst>
            </a:endParaRPr>
          </a:p>
          <a:p>
            <a:r>
              <a:rPr lang="es-MX" sz="5400" b="1" dirty="0">
                <a:solidFill>
                  <a:srgbClr val="0070C0"/>
                </a:solidFill>
                <a:effectLst>
                  <a:outerShdw blurRad="38100" dist="38100" dir="2700000" algn="tl">
                    <a:srgbClr val="000000">
                      <a:alpha val="43137"/>
                    </a:srgbClr>
                  </a:outerShdw>
                </a:effectLst>
              </a:rPr>
              <a:t>depaespanoldelnorte.wixsite.com/</a:t>
            </a:r>
            <a:r>
              <a:rPr lang="es-MX" sz="5400" b="1" dirty="0" err="1">
                <a:solidFill>
                  <a:srgbClr val="0070C0"/>
                </a:solidFill>
                <a:effectLst>
                  <a:outerShdw blurRad="38100" dist="38100" dir="2700000" algn="tl">
                    <a:srgbClr val="000000">
                      <a:alpha val="43137"/>
                    </a:srgbClr>
                  </a:outerShdw>
                </a:effectLst>
              </a:rPr>
              <a:t>espanoldelnorte</a:t>
            </a:r>
            <a:endParaRPr lang="es-ES" sz="5400" dirty="0"/>
          </a:p>
        </p:txBody>
      </p:sp>
    </p:spTree>
    <p:extLst>
      <p:ext uri="{BB962C8B-B14F-4D97-AF65-F5344CB8AC3E}">
        <p14:creationId xmlns:p14="http://schemas.microsoft.com/office/powerpoint/2010/main" val="173856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3" name="Rectángulo: esquinas redondeadas 2">
            <a:extLst>
              <a:ext uri="{FF2B5EF4-FFF2-40B4-BE49-F238E27FC236}">
                <a16:creationId xmlns:a16="http://schemas.microsoft.com/office/drawing/2014/main" id="{ED89A4D5-6083-4651-BAFB-E1B067AC07B1}"/>
              </a:ext>
            </a:extLst>
          </p:cNvPr>
          <p:cNvSpPr/>
          <p:nvPr/>
        </p:nvSpPr>
        <p:spPr>
          <a:xfrm>
            <a:off x="1166190" y="1374912"/>
            <a:ext cx="10429462" cy="240195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S" sz="4400" dirty="0"/>
              <a:t>POTENCIANDO LA ESCRITURA</a:t>
            </a:r>
          </a:p>
          <a:p>
            <a:pPr algn="ctr"/>
            <a:r>
              <a:rPr lang="es-ES" sz="4400" dirty="0"/>
              <a:t>Fecha: 26 de abril  </a:t>
            </a:r>
          </a:p>
        </p:txBody>
      </p:sp>
      <p:pic>
        <p:nvPicPr>
          <p:cNvPr id="5" name="Imagen 4">
            <a:extLst>
              <a:ext uri="{FF2B5EF4-FFF2-40B4-BE49-F238E27FC236}">
                <a16:creationId xmlns:a16="http://schemas.microsoft.com/office/drawing/2014/main" id="{100643CE-1896-4313-A6B0-FF42B27ED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434" y="3914154"/>
            <a:ext cx="3644141" cy="2427487"/>
          </a:xfrm>
          <a:prstGeom prst="rect">
            <a:avLst/>
          </a:prstGeom>
        </p:spPr>
      </p:pic>
    </p:spTree>
    <p:extLst>
      <p:ext uri="{BB962C8B-B14F-4D97-AF65-F5344CB8AC3E}">
        <p14:creationId xmlns:p14="http://schemas.microsoft.com/office/powerpoint/2010/main" val="273839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4" name="Imagen 3">
            <a:extLst>
              <a:ext uri="{FF2B5EF4-FFF2-40B4-BE49-F238E27FC236}">
                <a16:creationId xmlns:a16="http://schemas.microsoft.com/office/drawing/2014/main" id="{3FCBAF5C-1FAB-4F77-B894-3E95FBB31406}"/>
              </a:ext>
            </a:extLst>
          </p:cNvPr>
          <p:cNvPicPr>
            <a:picLocks noChangeAspect="1"/>
          </p:cNvPicPr>
          <p:nvPr/>
        </p:nvPicPr>
        <p:blipFill rotWithShape="1">
          <a:blip r:embed="rId3"/>
          <a:srcRect l="2282" t="9835" r="6413" b="18246"/>
          <a:stretch/>
        </p:blipFill>
        <p:spPr>
          <a:xfrm>
            <a:off x="530087" y="1117600"/>
            <a:ext cx="11131826" cy="5040244"/>
          </a:xfrm>
          <a:prstGeom prst="rect">
            <a:avLst/>
          </a:prstGeom>
        </p:spPr>
      </p:pic>
    </p:spTree>
    <p:extLst>
      <p:ext uri="{BB962C8B-B14F-4D97-AF65-F5344CB8AC3E}">
        <p14:creationId xmlns:p14="http://schemas.microsoft.com/office/powerpoint/2010/main" val="315044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4" name="CuadroTexto 3">
            <a:extLst>
              <a:ext uri="{FF2B5EF4-FFF2-40B4-BE49-F238E27FC236}">
                <a16:creationId xmlns:a16="http://schemas.microsoft.com/office/drawing/2014/main" id="{6791C696-763C-445B-A42A-1A346E5642EA}"/>
              </a:ext>
            </a:extLst>
          </p:cNvPr>
          <p:cNvSpPr txBox="1"/>
          <p:nvPr/>
        </p:nvSpPr>
        <p:spPr>
          <a:xfrm>
            <a:off x="728870" y="1603513"/>
            <a:ext cx="10522226" cy="4096404"/>
          </a:xfrm>
          <a:prstGeom prst="rect">
            <a:avLst/>
          </a:prstGeom>
          <a:noFill/>
        </p:spPr>
        <p:txBody>
          <a:bodyPr wrap="square">
            <a:spAutoFit/>
          </a:bodyPr>
          <a:lstStyle/>
          <a:p>
            <a:pPr algn="just"/>
            <a:r>
              <a:rPr lang="es-ES" sz="2800" b="0" i="0" dirty="0">
                <a:solidFill>
                  <a:srgbClr val="333333"/>
                </a:solidFill>
                <a:effectLst/>
                <a:latin typeface="Tahoma" panose="020B0604030504040204" pitchFamily="34" charset="0"/>
              </a:rPr>
              <a:t>Subsanar las carencias y debilidades de nuestros estudiantes a través de una propuesta  anual donde se desarrollarán las claves  fundamentales del proceso de escritura, colocando especial énfasis en la Ortografía y en aspectos  esenciales de puesta en página. Por lo tanto,  nuestro objetivo es brindar un acompañamiento concerniente al buen uso de nuestro idioma a todas las especialidades que conforman esta institución educativa. Cabe destacar, que trabajaremos en forma coordinada con el Departamento de Ciencias de la Educación.</a:t>
            </a:r>
            <a:endParaRPr lang="es-ES" sz="2800" dirty="0"/>
          </a:p>
        </p:txBody>
      </p:sp>
      <p:sp>
        <p:nvSpPr>
          <p:cNvPr id="5" name="CuadroTexto 4">
            <a:extLst>
              <a:ext uri="{FF2B5EF4-FFF2-40B4-BE49-F238E27FC236}">
                <a16:creationId xmlns:a16="http://schemas.microsoft.com/office/drawing/2014/main" id="{562A7F92-8754-4342-AE66-3F1D93A3750A}"/>
              </a:ext>
            </a:extLst>
          </p:cNvPr>
          <p:cNvSpPr txBox="1"/>
          <p:nvPr/>
        </p:nvSpPr>
        <p:spPr>
          <a:xfrm>
            <a:off x="2001078" y="-24438"/>
            <a:ext cx="7328453" cy="923330"/>
          </a:xfrm>
          <a:prstGeom prst="rect">
            <a:avLst/>
          </a:prstGeom>
          <a:noFill/>
        </p:spPr>
        <p:txBody>
          <a:bodyPr wrap="square" rtlCol="0">
            <a:spAutoFit/>
          </a:bodyPr>
          <a:lstStyle/>
          <a:p>
            <a:r>
              <a:rPr lang="es-ES" sz="5400" dirty="0"/>
              <a:t>NUESTRO  OBJETIVO: </a:t>
            </a:r>
          </a:p>
        </p:txBody>
      </p:sp>
    </p:spTree>
    <p:extLst>
      <p:ext uri="{BB962C8B-B14F-4D97-AF65-F5344CB8AC3E}">
        <p14:creationId xmlns:p14="http://schemas.microsoft.com/office/powerpoint/2010/main" val="807412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172279" y="-82729"/>
            <a:ext cx="12192000" cy="1117600"/>
          </a:xfrm>
          <a:prstGeom prst="rect">
            <a:avLst/>
          </a:prstGeom>
        </p:spPr>
      </p:pic>
      <p:sp>
        <p:nvSpPr>
          <p:cNvPr id="4" name="CuadroTexto 3">
            <a:extLst>
              <a:ext uri="{FF2B5EF4-FFF2-40B4-BE49-F238E27FC236}">
                <a16:creationId xmlns:a16="http://schemas.microsoft.com/office/drawing/2014/main" id="{2D0CB3F3-A386-4F69-AD02-59A645F91F91}"/>
              </a:ext>
            </a:extLst>
          </p:cNvPr>
          <p:cNvSpPr txBox="1"/>
          <p:nvPr/>
        </p:nvSpPr>
        <p:spPr>
          <a:xfrm>
            <a:off x="954157" y="2001078"/>
            <a:ext cx="9992139" cy="3539430"/>
          </a:xfrm>
          <a:prstGeom prst="rect">
            <a:avLst/>
          </a:prstGeom>
          <a:noFill/>
        </p:spPr>
        <p:txBody>
          <a:bodyPr wrap="square">
            <a:spAutoFit/>
          </a:bodyPr>
          <a:lstStyle/>
          <a:p>
            <a:pPr algn="just"/>
            <a:r>
              <a:rPr lang="es-ES" sz="3200" b="1" i="0" dirty="0">
                <a:solidFill>
                  <a:srgbClr val="333333"/>
                </a:solidFill>
                <a:effectLst/>
                <a:latin typeface="Tahoma" panose="020B0604030504040204" pitchFamily="34" charset="0"/>
              </a:rPr>
              <a:t>Destinatarios</a:t>
            </a:r>
            <a:r>
              <a:rPr lang="es-ES" sz="3200" b="0" i="0" dirty="0">
                <a:solidFill>
                  <a:srgbClr val="333333"/>
                </a:solidFill>
                <a:effectLst/>
                <a:latin typeface="Tahoma" panose="020B0604030504040204" pitchFamily="34" charset="0"/>
              </a:rPr>
              <a:t>:  estudiantes y docentes </a:t>
            </a:r>
            <a:endParaRPr lang="es-ES" sz="3200" b="0" i="0" dirty="0">
              <a:solidFill>
                <a:srgbClr val="333333"/>
              </a:solidFill>
              <a:effectLst/>
              <a:latin typeface="Sgy Open Sans"/>
            </a:endParaRPr>
          </a:p>
          <a:p>
            <a:pPr algn="l"/>
            <a:endParaRPr lang="es-ES" sz="3200" b="1" i="0" dirty="0">
              <a:solidFill>
                <a:srgbClr val="333333"/>
              </a:solidFill>
              <a:effectLst/>
              <a:latin typeface="Tahoma" panose="020B0604030504040204" pitchFamily="34" charset="0"/>
            </a:endParaRPr>
          </a:p>
          <a:p>
            <a:pPr algn="l"/>
            <a:r>
              <a:rPr lang="es-ES" sz="3200" b="1" i="0" dirty="0">
                <a:solidFill>
                  <a:srgbClr val="333333"/>
                </a:solidFill>
                <a:effectLst/>
                <a:latin typeface="Tahoma" panose="020B0604030504040204" pitchFamily="34" charset="0"/>
              </a:rPr>
              <a:t>Modalidad de trabajo</a:t>
            </a:r>
            <a:r>
              <a:rPr lang="es-ES" sz="3200" b="0" i="0" dirty="0">
                <a:solidFill>
                  <a:srgbClr val="333333"/>
                </a:solidFill>
                <a:effectLst/>
                <a:latin typeface="Tahoma" panose="020B0604030504040204" pitchFamily="34" charset="0"/>
              </a:rPr>
              <a:t>:</a:t>
            </a:r>
            <a:endParaRPr lang="es-ES" sz="3200" b="0" i="0" dirty="0">
              <a:solidFill>
                <a:srgbClr val="333333"/>
              </a:solidFill>
              <a:effectLst/>
              <a:latin typeface="Sgy Open Sans"/>
            </a:endParaRPr>
          </a:p>
          <a:p>
            <a:pPr algn="l"/>
            <a:r>
              <a:rPr lang="es-ES" sz="3200" b="0" i="0" dirty="0">
                <a:solidFill>
                  <a:srgbClr val="333333"/>
                </a:solidFill>
                <a:effectLst/>
                <a:latin typeface="Tahoma" panose="020B0604030504040204" pitchFamily="34" charset="0"/>
              </a:rPr>
              <a:t> Preponderantemente virtual a través de la Plataforma CREA CFE</a:t>
            </a:r>
          </a:p>
          <a:p>
            <a:pPr algn="l"/>
            <a:endParaRPr lang="es-ES" sz="3200" b="0" i="0" dirty="0">
              <a:solidFill>
                <a:srgbClr val="333333"/>
              </a:solidFill>
              <a:effectLst/>
              <a:latin typeface="Sgy Open Sans"/>
            </a:endParaRPr>
          </a:p>
          <a:p>
            <a:pPr algn="l"/>
            <a:r>
              <a:rPr lang="es-ES" sz="3200" b="1" i="0" dirty="0">
                <a:solidFill>
                  <a:srgbClr val="333333"/>
                </a:solidFill>
                <a:effectLst/>
                <a:latin typeface="Tahoma" panose="020B0604030504040204" pitchFamily="34" charset="0"/>
              </a:rPr>
              <a:t>CÓDIGO DEL CURSO: MJR9-N6P4-N6SF2</a:t>
            </a:r>
            <a:endParaRPr lang="es-ES" sz="3200" b="1" i="0" dirty="0">
              <a:solidFill>
                <a:srgbClr val="333333"/>
              </a:solidFill>
              <a:effectLst/>
              <a:latin typeface="Sgy Open Sans"/>
            </a:endParaRPr>
          </a:p>
        </p:txBody>
      </p:sp>
    </p:spTree>
    <p:extLst>
      <p:ext uri="{BB962C8B-B14F-4D97-AF65-F5344CB8AC3E}">
        <p14:creationId xmlns:p14="http://schemas.microsoft.com/office/powerpoint/2010/main" val="383330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302551"/>
            <a:ext cx="12192000" cy="1117600"/>
          </a:xfrm>
          <a:prstGeom prst="rect">
            <a:avLst/>
          </a:prstGeom>
        </p:spPr>
      </p:pic>
      <p:graphicFrame>
        <p:nvGraphicFramePr>
          <p:cNvPr id="3" name="Tabla 2">
            <a:extLst>
              <a:ext uri="{FF2B5EF4-FFF2-40B4-BE49-F238E27FC236}">
                <a16:creationId xmlns:a16="http://schemas.microsoft.com/office/drawing/2014/main" id="{EBC91526-A6CC-41B5-83CA-BADDACF710CE}"/>
              </a:ext>
            </a:extLst>
          </p:cNvPr>
          <p:cNvGraphicFramePr>
            <a:graphicFrameLocks noGrp="1"/>
          </p:cNvGraphicFramePr>
          <p:nvPr>
            <p:extLst>
              <p:ext uri="{D42A27DB-BD31-4B8C-83A1-F6EECF244321}">
                <p14:modId xmlns:p14="http://schemas.microsoft.com/office/powerpoint/2010/main" val="428366464"/>
              </p:ext>
            </p:extLst>
          </p:nvPr>
        </p:nvGraphicFramePr>
        <p:xfrm>
          <a:off x="423081" y="981121"/>
          <a:ext cx="10627057" cy="5159205"/>
        </p:xfrm>
        <a:graphic>
          <a:graphicData uri="http://schemas.openxmlformats.org/drawingml/2006/table">
            <a:tbl>
              <a:tblPr>
                <a:tableStyleId>{284E427A-3D55-4303-BF80-6455036E1DE7}</a:tableStyleId>
              </a:tblPr>
              <a:tblGrid>
                <a:gridCol w="4535234">
                  <a:extLst>
                    <a:ext uri="{9D8B030D-6E8A-4147-A177-3AD203B41FA5}">
                      <a16:colId xmlns:a16="http://schemas.microsoft.com/office/drawing/2014/main" val="2413246509"/>
                    </a:ext>
                  </a:extLst>
                </a:gridCol>
                <a:gridCol w="6091823">
                  <a:extLst>
                    <a:ext uri="{9D8B030D-6E8A-4147-A177-3AD203B41FA5}">
                      <a16:colId xmlns:a16="http://schemas.microsoft.com/office/drawing/2014/main" val="4055897285"/>
                    </a:ext>
                  </a:extLst>
                </a:gridCol>
              </a:tblGrid>
              <a:tr h="916869">
                <a:tc>
                  <a:txBody>
                    <a:bodyPr/>
                    <a:lstStyle/>
                    <a:p>
                      <a:r>
                        <a:rPr lang="es-ES" sz="1600" b="1" dirty="0">
                          <a:solidFill>
                            <a:srgbClr val="333333"/>
                          </a:solidFill>
                          <a:effectLst/>
                        </a:rPr>
                        <a:t>NADIA FIGUEROA y  VIRGINIA ILHA</a:t>
                      </a:r>
                      <a:endParaRPr lang="es-ES" sz="2000" b="1" dirty="0">
                        <a:solidFill>
                          <a:srgbClr val="333333"/>
                        </a:solidFill>
                        <a:effectLst/>
                        <a:latin typeface="Sgy Open Sans"/>
                      </a:endParaRPr>
                    </a:p>
                  </a:txBody>
                  <a:tcPr marL="31153" marR="31153" marT="0" marB="0"/>
                </a:tc>
                <a:tc>
                  <a:txBody>
                    <a:bodyPr/>
                    <a:lstStyle/>
                    <a:p>
                      <a:r>
                        <a:rPr lang="es-ES" sz="2000" b="1" dirty="0">
                          <a:solidFill>
                            <a:srgbClr val="333333"/>
                          </a:solidFill>
                          <a:effectLst/>
                        </a:rPr>
                        <a:t>LOS USOS DEL TILDE</a:t>
                      </a:r>
                    </a:p>
                    <a:p>
                      <a:r>
                        <a:rPr lang="es-ES" sz="2000" b="1" dirty="0">
                          <a:solidFill>
                            <a:srgbClr val="333333"/>
                          </a:solidFill>
                          <a:effectLst/>
                        </a:rPr>
                        <a:t> </a:t>
                      </a:r>
                      <a:endParaRPr lang="es-ES" sz="2000" b="1" dirty="0">
                        <a:solidFill>
                          <a:srgbClr val="FF0000"/>
                        </a:solidFill>
                        <a:effectLst/>
                      </a:endParaRPr>
                    </a:p>
                    <a:p>
                      <a:r>
                        <a:rPr lang="es-ES" sz="1800" b="1" dirty="0">
                          <a:solidFill>
                            <a:srgbClr val="FF0000"/>
                          </a:solidFill>
                          <a:effectLst/>
                        </a:rPr>
                        <a:t>ABRIL</a:t>
                      </a:r>
                      <a:endParaRPr lang="es-ES" sz="2000" b="1" dirty="0">
                        <a:solidFill>
                          <a:srgbClr val="FF0000"/>
                        </a:solidFill>
                        <a:effectLst/>
                        <a:latin typeface="Sgy Open Sans"/>
                      </a:endParaRPr>
                    </a:p>
                  </a:txBody>
                  <a:tcPr marL="31153" marR="31153" marT="0" marB="0"/>
                </a:tc>
                <a:extLst>
                  <a:ext uri="{0D108BD9-81ED-4DB2-BD59-A6C34878D82A}">
                    <a16:rowId xmlns:a16="http://schemas.microsoft.com/office/drawing/2014/main" val="1787983266"/>
                  </a:ext>
                </a:extLst>
              </a:tr>
              <a:tr h="1170280">
                <a:tc>
                  <a:txBody>
                    <a:bodyPr/>
                    <a:lstStyle/>
                    <a:p>
                      <a:r>
                        <a:rPr lang="es-ES" sz="1600" b="1" dirty="0">
                          <a:solidFill>
                            <a:srgbClr val="333333"/>
                          </a:solidFill>
                          <a:effectLst/>
                        </a:rPr>
                        <a:t>ZULLY SANTOS</a:t>
                      </a:r>
                      <a:endParaRPr lang="es-ES" sz="2000" b="1" dirty="0">
                        <a:solidFill>
                          <a:srgbClr val="333333"/>
                        </a:solidFill>
                        <a:effectLst/>
                        <a:latin typeface="Sgy Open Sans"/>
                      </a:endParaRPr>
                    </a:p>
                  </a:txBody>
                  <a:tcPr marL="31153" marR="31153" marT="0" marB="0"/>
                </a:tc>
                <a:tc>
                  <a:txBody>
                    <a:bodyPr/>
                    <a:lstStyle/>
                    <a:p>
                      <a:r>
                        <a:rPr lang="es-ES" sz="2000" b="1" dirty="0">
                          <a:solidFill>
                            <a:srgbClr val="333333"/>
                          </a:solidFill>
                          <a:effectLst/>
                        </a:rPr>
                        <a:t>HECHOS DE PUESTA EN PÁGINA Y CRITERIOS DE PRESENTACIÓN DE TRABAJOS ESCRITOS</a:t>
                      </a:r>
                    </a:p>
                    <a:p>
                      <a:r>
                        <a:rPr lang="es-ES" sz="2000" b="1" dirty="0">
                          <a:solidFill>
                            <a:srgbClr val="333333"/>
                          </a:solidFill>
                          <a:effectLst/>
                        </a:rPr>
                        <a:t> </a:t>
                      </a:r>
                      <a:r>
                        <a:rPr lang="es-ES" sz="1800" b="1" dirty="0">
                          <a:solidFill>
                            <a:srgbClr val="FF0000"/>
                          </a:solidFill>
                          <a:effectLst/>
                        </a:rPr>
                        <a:t>MAYO</a:t>
                      </a:r>
                      <a:endParaRPr lang="es-ES" sz="2000" b="1" dirty="0">
                        <a:solidFill>
                          <a:srgbClr val="FF0000"/>
                        </a:solidFill>
                        <a:effectLst/>
                        <a:latin typeface="Sgy Open Sans"/>
                      </a:endParaRPr>
                    </a:p>
                  </a:txBody>
                  <a:tcPr marL="31153" marR="31153" marT="0" marB="0"/>
                </a:tc>
                <a:extLst>
                  <a:ext uri="{0D108BD9-81ED-4DB2-BD59-A6C34878D82A}">
                    <a16:rowId xmlns:a16="http://schemas.microsoft.com/office/drawing/2014/main" val="1570430285"/>
                  </a:ext>
                </a:extLst>
              </a:tr>
              <a:tr h="599085">
                <a:tc>
                  <a:txBody>
                    <a:bodyPr/>
                    <a:lstStyle/>
                    <a:p>
                      <a:r>
                        <a:rPr lang="es-ES" sz="1600" b="1" dirty="0">
                          <a:solidFill>
                            <a:srgbClr val="333333"/>
                          </a:solidFill>
                          <a:effectLst/>
                        </a:rPr>
                        <a:t>PATRICIA VALDIVIA</a:t>
                      </a:r>
                      <a:endParaRPr lang="es-ES" sz="2000" b="1" dirty="0">
                        <a:solidFill>
                          <a:srgbClr val="333333"/>
                        </a:solidFill>
                        <a:effectLst/>
                        <a:latin typeface="Sgy Open Sans"/>
                      </a:endParaRPr>
                    </a:p>
                  </a:txBody>
                  <a:tcPr marL="31153" marR="3115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33333"/>
                          </a:solidFill>
                          <a:effectLst/>
                        </a:rPr>
                        <a:t>LAS NOVEDADES DE LA NUEVA ORTOGRAFÍA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333333"/>
                          </a:solidFill>
                          <a:effectLst/>
                        </a:rPr>
                        <a:t> </a:t>
                      </a:r>
                      <a:r>
                        <a:rPr lang="es-ES" sz="2000" b="1" dirty="0">
                          <a:solidFill>
                            <a:srgbClr val="FF0000"/>
                          </a:solidFill>
                          <a:effectLst/>
                        </a:rPr>
                        <a:t>JUNIO</a:t>
                      </a:r>
                    </a:p>
                    <a:p>
                      <a:endParaRPr lang="es-ES" sz="2000" b="1" dirty="0">
                        <a:solidFill>
                          <a:srgbClr val="333333"/>
                        </a:solidFill>
                        <a:effectLst/>
                        <a:latin typeface="Sgy Open Sans"/>
                      </a:endParaRPr>
                    </a:p>
                  </a:txBody>
                  <a:tcPr marL="31153" marR="31153" marT="0" marB="0"/>
                </a:tc>
                <a:extLst>
                  <a:ext uri="{0D108BD9-81ED-4DB2-BD59-A6C34878D82A}">
                    <a16:rowId xmlns:a16="http://schemas.microsoft.com/office/drawing/2014/main" val="3313491816"/>
                  </a:ext>
                </a:extLst>
              </a:tr>
              <a:tr h="916869">
                <a:tc>
                  <a:txBody>
                    <a:bodyPr/>
                    <a:lstStyle/>
                    <a:p>
                      <a:r>
                        <a:rPr lang="es-ES" sz="1600" b="1" dirty="0">
                          <a:solidFill>
                            <a:srgbClr val="333333"/>
                          </a:solidFill>
                          <a:effectLst/>
                        </a:rPr>
                        <a:t>CLEDIA  RODRÍGUEZ y  CARLA CUSTODIO</a:t>
                      </a:r>
                      <a:endParaRPr lang="es-ES" sz="2000" b="1" dirty="0">
                        <a:solidFill>
                          <a:srgbClr val="333333"/>
                        </a:solidFill>
                        <a:effectLst/>
                        <a:latin typeface="Sgy Open Sans"/>
                      </a:endParaRPr>
                    </a:p>
                  </a:txBody>
                  <a:tcPr marL="31153" marR="31153" marT="0" marB="0"/>
                </a:tc>
                <a:tc>
                  <a:txBody>
                    <a:bodyPr/>
                    <a:lstStyle/>
                    <a:p>
                      <a:r>
                        <a:rPr lang="es-ES" sz="2000" b="1" dirty="0">
                          <a:solidFill>
                            <a:srgbClr val="333333"/>
                          </a:solidFill>
                          <a:effectLst/>
                        </a:rPr>
                        <a:t>MÉTODO GABARRO PARA REDUCIR FALTAS DE ORTOGRAFIA</a:t>
                      </a:r>
                    </a:p>
                    <a:p>
                      <a:r>
                        <a:rPr lang="es-ES" sz="1800" b="1" dirty="0">
                          <a:solidFill>
                            <a:srgbClr val="FF0000"/>
                          </a:solidFill>
                          <a:effectLst/>
                        </a:rPr>
                        <a:t>AGOSTO</a:t>
                      </a:r>
                      <a:endParaRPr lang="es-ES" sz="2000" b="1" dirty="0">
                        <a:solidFill>
                          <a:srgbClr val="FF0000"/>
                        </a:solidFill>
                        <a:effectLst/>
                        <a:latin typeface="Sgy Open Sans"/>
                      </a:endParaRPr>
                    </a:p>
                  </a:txBody>
                  <a:tcPr marL="31153" marR="31153" marT="0" marB="0"/>
                </a:tc>
                <a:extLst>
                  <a:ext uri="{0D108BD9-81ED-4DB2-BD59-A6C34878D82A}">
                    <a16:rowId xmlns:a16="http://schemas.microsoft.com/office/drawing/2014/main" val="1313456366"/>
                  </a:ext>
                </a:extLst>
              </a:tr>
              <a:tr h="0">
                <a:tc>
                  <a:txBody>
                    <a:bodyPr/>
                    <a:lstStyle/>
                    <a:p>
                      <a:r>
                        <a:rPr lang="es-ES" sz="1600" b="1" dirty="0">
                          <a:solidFill>
                            <a:srgbClr val="333333"/>
                          </a:solidFill>
                          <a:effectLst/>
                        </a:rPr>
                        <a:t>BEATRIZ BECERRA</a:t>
                      </a:r>
                      <a:endParaRPr lang="es-ES" sz="2000" b="1" dirty="0">
                        <a:solidFill>
                          <a:srgbClr val="333333"/>
                        </a:solidFill>
                        <a:effectLst/>
                        <a:latin typeface="Sgy Open Sans"/>
                      </a:endParaRPr>
                    </a:p>
                  </a:txBody>
                  <a:tcPr marL="31153" marR="31153" marT="0" marB="0"/>
                </a:tc>
                <a:tc>
                  <a:txBody>
                    <a:bodyPr/>
                    <a:lstStyle/>
                    <a:p>
                      <a:r>
                        <a:rPr lang="es-ES" sz="2000" b="1" dirty="0">
                          <a:solidFill>
                            <a:srgbClr val="333333"/>
                          </a:solidFill>
                          <a:effectLst/>
                        </a:rPr>
                        <a:t>USOS DE LAS MAYÚSCULAS Y MINÚSCULAS</a:t>
                      </a:r>
                    </a:p>
                    <a:p>
                      <a:r>
                        <a:rPr lang="es-ES" sz="1800" b="1" dirty="0">
                          <a:solidFill>
                            <a:srgbClr val="FF0000"/>
                          </a:solidFill>
                          <a:effectLst/>
                        </a:rPr>
                        <a:t>SETIEMBRE</a:t>
                      </a:r>
                      <a:endParaRPr lang="es-ES" sz="2000" b="1" dirty="0">
                        <a:solidFill>
                          <a:srgbClr val="FF0000"/>
                        </a:solidFill>
                        <a:effectLst/>
                        <a:latin typeface="Sgy Open Sans"/>
                      </a:endParaRPr>
                    </a:p>
                  </a:txBody>
                  <a:tcPr marL="31153" marR="31153" marT="0" marB="0"/>
                </a:tc>
                <a:extLst>
                  <a:ext uri="{0D108BD9-81ED-4DB2-BD59-A6C34878D82A}">
                    <a16:rowId xmlns:a16="http://schemas.microsoft.com/office/drawing/2014/main" val="369289274"/>
                  </a:ext>
                </a:extLst>
              </a:tr>
              <a:tr h="600707">
                <a:tc>
                  <a:txBody>
                    <a:bodyPr/>
                    <a:lstStyle/>
                    <a:p>
                      <a:r>
                        <a:rPr lang="es-ES" sz="1600" b="1">
                          <a:solidFill>
                            <a:srgbClr val="333333"/>
                          </a:solidFill>
                          <a:effectLst/>
                        </a:rPr>
                        <a:t>RODRIGO GÓMEZ</a:t>
                      </a:r>
                      <a:endParaRPr lang="es-ES" sz="2000" b="1">
                        <a:solidFill>
                          <a:srgbClr val="333333"/>
                        </a:solidFill>
                        <a:effectLst/>
                        <a:latin typeface="Sgy Open Sans"/>
                      </a:endParaRPr>
                    </a:p>
                  </a:txBody>
                  <a:tcPr marL="31153" marR="31153" marT="0" marB="0"/>
                </a:tc>
                <a:tc>
                  <a:txBody>
                    <a:bodyPr/>
                    <a:lstStyle/>
                    <a:p>
                      <a:r>
                        <a:rPr lang="es-ES" sz="2000" b="1" dirty="0">
                          <a:solidFill>
                            <a:srgbClr val="333333"/>
                          </a:solidFill>
                          <a:effectLst/>
                        </a:rPr>
                        <a:t> SIGNOS DE PUNTUACIÓN</a:t>
                      </a:r>
                    </a:p>
                    <a:p>
                      <a:r>
                        <a:rPr lang="es-ES" sz="1800" b="1" dirty="0">
                          <a:solidFill>
                            <a:srgbClr val="FF0000"/>
                          </a:solidFill>
                          <a:effectLst/>
                        </a:rPr>
                        <a:t>SETIEMBRE</a:t>
                      </a:r>
                      <a:endParaRPr lang="es-ES" sz="2000" b="1" dirty="0">
                        <a:solidFill>
                          <a:srgbClr val="FF0000"/>
                        </a:solidFill>
                        <a:effectLst/>
                        <a:latin typeface="Sgy Open Sans"/>
                      </a:endParaRPr>
                    </a:p>
                  </a:txBody>
                  <a:tcPr marL="31153" marR="31153" marT="0" marB="0"/>
                </a:tc>
                <a:extLst>
                  <a:ext uri="{0D108BD9-81ED-4DB2-BD59-A6C34878D82A}">
                    <a16:rowId xmlns:a16="http://schemas.microsoft.com/office/drawing/2014/main" val="1996262849"/>
                  </a:ext>
                </a:extLst>
              </a:tr>
            </a:tbl>
          </a:graphicData>
        </a:graphic>
      </p:graphicFrame>
      <p:sp>
        <p:nvSpPr>
          <p:cNvPr id="4" name="Rectangle 1">
            <a:extLst>
              <a:ext uri="{FF2B5EF4-FFF2-40B4-BE49-F238E27FC236}">
                <a16:creationId xmlns:a16="http://schemas.microsoft.com/office/drawing/2014/main" id="{1592F94D-EF71-4DCC-9B58-8A98A90036C2}"/>
              </a:ext>
            </a:extLst>
          </p:cNvPr>
          <p:cNvSpPr>
            <a:spLocks noChangeArrowheads="1"/>
          </p:cNvSpPr>
          <p:nvPr/>
        </p:nvSpPr>
        <p:spPr bwMode="auto">
          <a:xfrm>
            <a:off x="5427663" y="2230706"/>
            <a:ext cx="433490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0" i="0" u="none" strike="noStrike" cap="none" normalizeH="0" baseline="0">
                <a:ln>
                  <a:noFill/>
                </a:ln>
                <a:solidFill>
                  <a:srgbClr val="333333"/>
                </a:solidFill>
                <a:effectLst/>
                <a:latin typeface="Sgy Open Sans"/>
              </a:rPr>
              <a:t> </a:t>
            </a: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11844D63-AA26-4B9C-AD55-DB28B18190B1}"/>
              </a:ext>
            </a:extLst>
          </p:cNvPr>
          <p:cNvSpPr txBox="1"/>
          <p:nvPr/>
        </p:nvSpPr>
        <p:spPr>
          <a:xfrm>
            <a:off x="1210101" y="-136479"/>
            <a:ext cx="8984777" cy="646331"/>
          </a:xfrm>
          <a:prstGeom prst="rect">
            <a:avLst/>
          </a:prstGeom>
          <a:noFill/>
        </p:spPr>
        <p:txBody>
          <a:bodyPr wrap="square" rtlCol="0">
            <a:spAutoFit/>
          </a:bodyPr>
          <a:lstStyle/>
          <a:p>
            <a:r>
              <a:rPr lang="es-ES" sz="3600" dirty="0"/>
              <a:t>ENCUENTROS MENSUALES VIRTUALES </a:t>
            </a:r>
          </a:p>
        </p:txBody>
      </p:sp>
    </p:spTree>
    <p:extLst>
      <p:ext uri="{BB962C8B-B14F-4D97-AF65-F5344CB8AC3E}">
        <p14:creationId xmlns:p14="http://schemas.microsoft.com/office/powerpoint/2010/main" val="429351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se de Miguel de Cervantes Saavedra - La libertad">
            <a:extLst>
              <a:ext uri="{FF2B5EF4-FFF2-40B4-BE49-F238E27FC236}">
                <a16:creationId xmlns:a16="http://schemas.microsoft.com/office/drawing/2014/main" id="{F25E7AF0-01A4-4385-BD9D-B6B16DD16B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9359" y="414131"/>
            <a:ext cx="6029738" cy="6029738"/>
          </a:xfrm>
          <a:prstGeom prst="rect">
            <a:avLst/>
          </a:prstGeom>
          <a:noFill/>
          <a:extLst>
            <a:ext uri="{909E8E84-426E-40DD-AFC4-6F175D3DCCD1}">
              <a14:hiddenFill xmlns:a14="http://schemas.microsoft.com/office/drawing/2010/main">
                <a:solidFill>
                  <a:srgbClr val="FFFFFF"/>
                </a:solidFill>
              </a14:hiddenFill>
            </a:ext>
          </a:extLst>
        </p:spPr>
      </p:pic>
      <p:sp>
        <p:nvSpPr>
          <p:cNvPr id="12" name="Diagrama de flujo: proceso alternativo 11">
            <a:extLst>
              <a:ext uri="{FF2B5EF4-FFF2-40B4-BE49-F238E27FC236}">
                <a16:creationId xmlns:a16="http://schemas.microsoft.com/office/drawing/2014/main" id="{D303C747-6F3B-4D39-B36A-38B7B74CEEA2}"/>
              </a:ext>
            </a:extLst>
          </p:cNvPr>
          <p:cNvSpPr/>
          <p:nvPr/>
        </p:nvSpPr>
        <p:spPr>
          <a:xfrm>
            <a:off x="7169426" y="901148"/>
            <a:ext cx="4373215" cy="5297556"/>
          </a:xfrm>
          <a:prstGeom prst="flowChartAlternateProces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LA EDUCACIÓN NOS HACE LIBRES….</a:t>
            </a:r>
          </a:p>
        </p:txBody>
      </p:sp>
    </p:spTree>
    <p:extLst>
      <p:ext uri="{BB962C8B-B14F-4D97-AF65-F5344CB8AC3E}">
        <p14:creationId xmlns:p14="http://schemas.microsoft.com/office/powerpoint/2010/main" val="985402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4" name="CuadroTexto 3">
            <a:extLst>
              <a:ext uri="{FF2B5EF4-FFF2-40B4-BE49-F238E27FC236}">
                <a16:creationId xmlns:a16="http://schemas.microsoft.com/office/drawing/2014/main" id="{9D2738B6-E68B-4D2D-A057-FD366E1F84FB}"/>
              </a:ext>
            </a:extLst>
          </p:cNvPr>
          <p:cNvSpPr txBox="1"/>
          <p:nvPr/>
        </p:nvSpPr>
        <p:spPr>
          <a:xfrm>
            <a:off x="477079" y="302359"/>
            <a:ext cx="11714922" cy="6494085"/>
          </a:xfrm>
          <a:prstGeom prst="rect">
            <a:avLst/>
          </a:prstGeom>
          <a:noFill/>
        </p:spPr>
        <p:txBody>
          <a:bodyPr wrap="square">
            <a:spAutoFit/>
          </a:bodyPr>
          <a:lstStyle/>
          <a:p>
            <a:pPr algn="l"/>
            <a:r>
              <a:rPr lang="es-ES" sz="4000" b="0" i="0" dirty="0">
                <a:solidFill>
                  <a:srgbClr val="333333"/>
                </a:solidFill>
                <a:effectLst/>
                <a:latin typeface="Tahoma" panose="020B0604030504040204" pitchFamily="34" charset="0"/>
              </a:rPr>
              <a:t> CONTENIDO DEL CURSO</a:t>
            </a:r>
            <a:endParaRPr lang="es-ES" sz="4000" b="0" i="0" dirty="0">
              <a:solidFill>
                <a:srgbClr val="333333"/>
              </a:solidFill>
              <a:effectLst/>
              <a:latin typeface="Sgy Open Sans"/>
            </a:endParaRPr>
          </a:p>
          <a:p>
            <a:pPr algn="l"/>
            <a:endParaRPr lang="es-ES" sz="4000" b="0" i="0" dirty="0">
              <a:solidFill>
                <a:srgbClr val="333333"/>
              </a:solidFill>
              <a:effectLst/>
              <a:latin typeface="Sgy Open Sans"/>
            </a:endParaRPr>
          </a:p>
          <a:p>
            <a:pPr marL="571500" indent="-571500" algn="l">
              <a:buFont typeface="Wingdings" panose="05000000000000000000" pitchFamily="2" charset="2"/>
              <a:buChar char="q"/>
            </a:pPr>
            <a:r>
              <a:rPr lang="es-ES" sz="2800" dirty="0">
                <a:solidFill>
                  <a:srgbClr val="333333"/>
                </a:solidFill>
                <a:latin typeface="Tahoma" panose="020B0604030504040204" pitchFamily="34" charset="0"/>
              </a:rPr>
              <a:t>Diagnóstico </a:t>
            </a:r>
            <a:r>
              <a:rPr lang="es-ES" sz="2800" b="0" i="0" dirty="0">
                <a:solidFill>
                  <a:srgbClr val="333333"/>
                </a:solidFill>
                <a:effectLst/>
                <a:latin typeface="Tahoma" panose="020B0604030504040204" pitchFamily="34" charset="0"/>
              </a:rPr>
              <a:t> inicial        </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ahoma" panose="020B0604030504040204" pitchFamily="34" charset="0"/>
              </a:rPr>
              <a:t>  Objetivo del curso</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ahoma" panose="020B0604030504040204" pitchFamily="34" charset="0"/>
              </a:rPr>
              <a:t>  Foro de presentación</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imes New Roman" panose="02020603050405020304" pitchFamily="18" charset="0"/>
              </a:rPr>
              <a:t>   </a:t>
            </a:r>
            <a:r>
              <a:rPr lang="es-ES" sz="2800" b="0" i="0" dirty="0">
                <a:solidFill>
                  <a:srgbClr val="333333"/>
                </a:solidFill>
                <a:effectLst/>
                <a:latin typeface="Tahoma" panose="020B0604030504040204" pitchFamily="34" charset="0"/>
              </a:rPr>
              <a:t>Interacción con otras plataformas educativas. Cursillos  con acreditación  en EDUCANTEL y APRENDE+</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ahoma" panose="020B0604030504040204" pitchFamily="34" charset="0"/>
              </a:rPr>
              <a:t>  </a:t>
            </a:r>
            <a:r>
              <a:rPr lang="es-ES" sz="2800" b="0" i="0" dirty="0">
                <a:solidFill>
                  <a:srgbClr val="333333"/>
                </a:solidFill>
                <a:effectLst/>
                <a:latin typeface="Times New Roman" panose="02020603050405020304" pitchFamily="18" charset="0"/>
              </a:rPr>
              <a:t> </a:t>
            </a:r>
            <a:r>
              <a:rPr lang="es-ES" sz="2800" b="0" i="0" dirty="0">
                <a:solidFill>
                  <a:srgbClr val="333333"/>
                </a:solidFill>
                <a:effectLst/>
                <a:latin typeface="Tahoma" panose="020B0604030504040204" pitchFamily="34" charset="0"/>
              </a:rPr>
              <a:t>Carpeta con Bibliografía actualizada</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ahoma" panose="020B0604030504040204" pitchFamily="34" charset="0"/>
              </a:rPr>
              <a:t>  Principales modificaciones de la Ortografía de la RAE 2010</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imes New Roman" panose="02020603050405020304" pitchFamily="18" charset="0"/>
              </a:rPr>
              <a:t>   </a:t>
            </a:r>
            <a:r>
              <a:rPr lang="es-ES" sz="2800" b="0" i="0" dirty="0">
                <a:solidFill>
                  <a:srgbClr val="333333"/>
                </a:solidFill>
                <a:effectLst/>
                <a:latin typeface="Tahoma" panose="020B0604030504040204" pitchFamily="34" charset="0"/>
              </a:rPr>
              <a:t>Videos de grabaciones de clases y explicaciones</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imes New Roman" panose="02020603050405020304" pitchFamily="18" charset="0"/>
              </a:rPr>
              <a:t>  </a:t>
            </a:r>
            <a:r>
              <a:rPr lang="es-ES" sz="2800" b="0" i="0" dirty="0">
                <a:solidFill>
                  <a:srgbClr val="333333"/>
                </a:solidFill>
                <a:effectLst/>
                <a:latin typeface="Tahoma" panose="020B0604030504040204" pitchFamily="34" charset="0"/>
              </a:rPr>
              <a:t>Materiales para ejercitar</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imes New Roman" panose="02020603050405020304" pitchFamily="18" charset="0"/>
              </a:rPr>
              <a:t>   </a:t>
            </a:r>
            <a:r>
              <a:rPr lang="es-ES" sz="2800" b="0" i="0" dirty="0">
                <a:solidFill>
                  <a:srgbClr val="333333"/>
                </a:solidFill>
                <a:effectLst/>
                <a:latin typeface="Tahoma" panose="020B0604030504040204" pitchFamily="34" charset="0"/>
              </a:rPr>
              <a:t>Presentaciones  de los estudiantes  basadas en la propuesta de Daniel </a:t>
            </a:r>
            <a:r>
              <a:rPr lang="es-ES" sz="2800" b="0" i="0" dirty="0" err="1">
                <a:solidFill>
                  <a:srgbClr val="333333"/>
                </a:solidFill>
                <a:effectLst/>
                <a:latin typeface="Tahoma" panose="020B0604030504040204" pitchFamily="34" charset="0"/>
              </a:rPr>
              <a:t>Gabarró</a:t>
            </a:r>
            <a:endParaRPr lang="es-ES" sz="2800" b="0" i="0" dirty="0">
              <a:solidFill>
                <a:srgbClr val="333333"/>
              </a:solidFill>
              <a:effectLst/>
              <a:latin typeface="Sgy Open Sans"/>
            </a:endParaRPr>
          </a:p>
          <a:p>
            <a:pPr marL="342900" indent="-342900" algn="l">
              <a:buFont typeface="Wingdings" panose="05000000000000000000" pitchFamily="2" charset="2"/>
              <a:buChar char="q"/>
            </a:pPr>
            <a:r>
              <a:rPr lang="es-ES" sz="2800" b="0" i="0" dirty="0">
                <a:solidFill>
                  <a:srgbClr val="333333"/>
                </a:solidFill>
                <a:effectLst/>
                <a:latin typeface="Tahoma" panose="020B0604030504040204" pitchFamily="34" charset="0"/>
              </a:rPr>
              <a:t>  Autoevaluación </a:t>
            </a:r>
            <a:endParaRPr lang="es-ES" sz="4400" b="0" i="0" dirty="0">
              <a:solidFill>
                <a:srgbClr val="333333"/>
              </a:solidFill>
              <a:effectLst/>
              <a:latin typeface="Sgy Open Sans"/>
            </a:endParaRPr>
          </a:p>
        </p:txBody>
      </p:sp>
    </p:spTree>
    <p:extLst>
      <p:ext uri="{BB962C8B-B14F-4D97-AF65-F5344CB8AC3E}">
        <p14:creationId xmlns:p14="http://schemas.microsoft.com/office/powerpoint/2010/main" val="158582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226863-9D59-4E79-94A4-1B673F2D34D5}"/>
              </a:ext>
            </a:extLst>
          </p:cNvPr>
          <p:cNvPicPr>
            <a:picLocks noChangeAspect="1"/>
          </p:cNvPicPr>
          <p:nvPr/>
        </p:nvPicPr>
        <p:blipFill rotWithShape="1">
          <a:blip r:embed="rId2"/>
          <a:srcRect l="13044" t="13509" r="11522" b="13025"/>
          <a:stretch/>
        </p:blipFill>
        <p:spPr>
          <a:xfrm>
            <a:off x="839978" y="516835"/>
            <a:ext cx="10528154" cy="5764695"/>
          </a:xfrm>
          <a:prstGeom prst="rect">
            <a:avLst/>
          </a:prstGeom>
        </p:spPr>
      </p:pic>
    </p:spTree>
    <p:extLst>
      <p:ext uri="{BB962C8B-B14F-4D97-AF65-F5344CB8AC3E}">
        <p14:creationId xmlns:p14="http://schemas.microsoft.com/office/powerpoint/2010/main" val="759535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4935BE-7E92-4C7C-980D-873FDECF631F}"/>
              </a:ext>
            </a:extLst>
          </p:cNvPr>
          <p:cNvPicPr>
            <a:picLocks noChangeAspect="1"/>
          </p:cNvPicPr>
          <p:nvPr/>
        </p:nvPicPr>
        <p:blipFill rotWithShape="1">
          <a:blip r:embed="rId2"/>
          <a:srcRect l="12717" t="27042" r="16196" b="18052"/>
          <a:stretch/>
        </p:blipFill>
        <p:spPr>
          <a:xfrm>
            <a:off x="462611" y="874643"/>
            <a:ext cx="11266778" cy="5406887"/>
          </a:xfrm>
          <a:prstGeom prst="rect">
            <a:avLst/>
          </a:prstGeom>
        </p:spPr>
      </p:pic>
    </p:spTree>
    <p:extLst>
      <p:ext uri="{BB962C8B-B14F-4D97-AF65-F5344CB8AC3E}">
        <p14:creationId xmlns:p14="http://schemas.microsoft.com/office/powerpoint/2010/main" val="3750226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5" name="Rectángulo: esquinas redondeadas 4">
            <a:extLst>
              <a:ext uri="{FF2B5EF4-FFF2-40B4-BE49-F238E27FC236}">
                <a16:creationId xmlns:a16="http://schemas.microsoft.com/office/drawing/2014/main" id="{3DE891E2-BB83-4419-BB08-624525EE4492}"/>
              </a:ext>
            </a:extLst>
          </p:cNvPr>
          <p:cNvSpPr/>
          <p:nvPr/>
        </p:nvSpPr>
        <p:spPr>
          <a:xfrm>
            <a:off x="3140764" y="1117600"/>
            <a:ext cx="4962940" cy="141577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S" sz="4400" dirty="0"/>
              <a:t>DÍA DEL LIBRO </a:t>
            </a:r>
          </a:p>
        </p:txBody>
      </p:sp>
      <p:pic>
        <p:nvPicPr>
          <p:cNvPr id="4" name="Imagen 3">
            <a:extLst>
              <a:ext uri="{FF2B5EF4-FFF2-40B4-BE49-F238E27FC236}">
                <a16:creationId xmlns:a16="http://schemas.microsoft.com/office/drawing/2014/main" id="{B6AF2D80-3037-409C-80DC-48A03A56ADFD}"/>
              </a:ext>
            </a:extLst>
          </p:cNvPr>
          <p:cNvPicPr>
            <a:picLocks noChangeAspect="1"/>
          </p:cNvPicPr>
          <p:nvPr/>
        </p:nvPicPr>
        <p:blipFill rotWithShape="1">
          <a:blip r:embed="rId3"/>
          <a:srcRect l="13587" t="16280" r="39131" b="5872"/>
          <a:stretch/>
        </p:blipFill>
        <p:spPr>
          <a:xfrm>
            <a:off x="3657601" y="2670986"/>
            <a:ext cx="4065102" cy="3762945"/>
          </a:xfrm>
          <a:prstGeom prst="rect">
            <a:avLst/>
          </a:prstGeom>
        </p:spPr>
      </p:pic>
    </p:spTree>
    <p:extLst>
      <p:ext uri="{BB962C8B-B14F-4D97-AF65-F5344CB8AC3E}">
        <p14:creationId xmlns:p14="http://schemas.microsoft.com/office/powerpoint/2010/main" val="4289492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6" name="CuadroTexto 5">
            <a:extLst>
              <a:ext uri="{FF2B5EF4-FFF2-40B4-BE49-F238E27FC236}">
                <a16:creationId xmlns:a16="http://schemas.microsoft.com/office/drawing/2014/main" id="{E3599743-EE8B-4B3F-A261-0EEC1FE7100E}"/>
              </a:ext>
            </a:extLst>
          </p:cNvPr>
          <p:cNvSpPr txBox="1"/>
          <p:nvPr/>
        </p:nvSpPr>
        <p:spPr>
          <a:xfrm>
            <a:off x="1371600" y="174079"/>
            <a:ext cx="10189597" cy="769441"/>
          </a:xfrm>
          <a:prstGeom prst="rect">
            <a:avLst/>
          </a:prstGeom>
          <a:noFill/>
        </p:spPr>
        <p:txBody>
          <a:bodyPr wrap="square">
            <a:spAutoFit/>
          </a:bodyPr>
          <a:lstStyle/>
          <a:p>
            <a:r>
              <a:rPr lang="es-ES" sz="4400" dirty="0"/>
              <a:t>https://youtu.be/GdLDBZ0qgv4</a:t>
            </a:r>
          </a:p>
        </p:txBody>
      </p:sp>
      <p:pic>
        <p:nvPicPr>
          <p:cNvPr id="3" name="Desafío 1">
            <a:hlinkClick r:id="" action="ppaction://media"/>
            <a:extLst>
              <a:ext uri="{FF2B5EF4-FFF2-40B4-BE49-F238E27FC236}">
                <a16:creationId xmlns:a16="http://schemas.microsoft.com/office/drawing/2014/main" id="{58053B9F-2B32-4045-83AE-EF0CF0481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6560" y="1291679"/>
            <a:ext cx="4732020" cy="4732020"/>
          </a:xfrm>
          <a:prstGeom prst="rect">
            <a:avLst/>
          </a:prstGeom>
        </p:spPr>
      </p:pic>
    </p:spTree>
    <p:extLst>
      <p:ext uri="{BB962C8B-B14F-4D97-AF65-F5344CB8AC3E}">
        <p14:creationId xmlns:p14="http://schemas.microsoft.com/office/powerpoint/2010/main" val="22802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D9FFFF3B-A6AA-484F-B36A-76C7D85A35CB}"/>
              </a:ext>
            </a:extLst>
          </p:cNvPr>
          <p:cNvSpPr/>
          <p:nvPr/>
        </p:nvSpPr>
        <p:spPr>
          <a:xfrm>
            <a:off x="993912" y="838199"/>
            <a:ext cx="9965635" cy="518160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7200" dirty="0"/>
              <a:t>Docentes que impulsan estos proyectos: </a:t>
            </a:r>
            <a:endParaRPr lang="es-ES" dirty="0"/>
          </a:p>
        </p:txBody>
      </p:sp>
    </p:spTree>
    <p:extLst>
      <p:ext uri="{BB962C8B-B14F-4D97-AF65-F5344CB8AC3E}">
        <p14:creationId xmlns:p14="http://schemas.microsoft.com/office/powerpoint/2010/main" val="719465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4" name="Imagen 3">
            <a:extLst>
              <a:ext uri="{FF2B5EF4-FFF2-40B4-BE49-F238E27FC236}">
                <a16:creationId xmlns:a16="http://schemas.microsoft.com/office/drawing/2014/main" id="{2B5DC444-88A1-4D08-8582-3962F9701A97}"/>
              </a:ext>
            </a:extLst>
          </p:cNvPr>
          <p:cNvPicPr>
            <a:picLocks noChangeAspect="1"/>
          </p:cNvPicPr>
          <p:nvPr/>
        </p:nvPicPr>
        <p:blipFill rotWithShape="1">
          <a:blip r:embed="rId3"/>
          <a:srcRect l="13585" t="27647" r="17065" b="8940"/>
          <a:stretch/>
        </p:blipFill>
        <p:spPr>
          <a:xfrm>
            <a:off x="949883" y="993914"/>
            <a:ext cx="10513248" cy="5404930"/>
          </a:xfrm>
          <a:prstGeom prst="rect">
            <a:avLst/>
          </a:prstGeom>
        </p:spPr>
      </p:pic>
    </p:spTree>
    <p:extLst>
      <p:ext uri="{BB962C8B-B14F-4D97-AF65-F5344CB8AC3E}">
        <p14:creationId xmlns:p14="http://schemas.microsoft.com/office/powerpoint/2010/main" val="1136840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4" name="Imagen 3">
            <a:extLst>
              <a:ext uri="{FF2B5EF4-FFF2-40B4-BE49-F238E27FC236}">
                <a16:creationId xmlns:a16="http://schemas.microsoft.com/office/drawing/2014/main" id="{14D8B5A8-1B9E-4587-83EB-EF5D9D301CF2}"/>
              </a:ext>
            </a:extLst>
          </p:cNvPr>
          <p:cNvPicPr>
            <a:picLocks noChangeAspect="1"/>
          </p:cNvPicPr>
          <p:nvPr/>
        </p:nvPicPr>
        <p:blipFill rotWithShape="1">
          <a:blip r:embed="rId3"/>
          <a:srcRect l="6847" t="16280" r="10000" b="34098"/>
          <a:stretch/>
        </p:blipFill>
        <p:spPr>
          <a:xfrm>
            <a:off x="434567" y="1488661"/>
            <a:ext cx="11322866" cy="4156765"/>
          </a:xfrm>
          <a:prstGeom prst="rect">
            <a:avLst/>
          </a:prstGeom>
        </p:spPr>
      </p:pic>
    </p:spTree>
    <p:extLst>
      <p:ext uri="{BB962C8B-B14F-4D97-AF65-F5344CB8AC3E}">
        <p14:creationId xmlns:p14="http://schemas.microsoft.com/office/powerpoint/2010/main" val="923250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090A95-B934-45DB-9793-374AC5F7B999}"/>
              </a:ext>
            </a:extLst>
          </p:cNvPr>
          <p:cNvSpPr txBox="1"/>
          <p:nvPr/>
        </p:nvSpPr>
        <p:spPr>
          <a:xfrm>
            <a:off x="853440" y="533400"/>
            <a:ext cx="10073640" cy="646331"/>
          </a:xfrm>
          <a:prstGeom prst="rect">
            <a:avLst/>
          </a:prstGeom>
          <a:noFill/>
        </p:spPr>
        <p:txBody>
          <a:bodyPr wrap="square" rtlCol="0">
            <a:spAutoFit/>
          </a:bodyPr>
          <a:lstStyle/>
          <a:p>
            <a:r>
              <a:rPr lang="es-ES" sz="3600" dirty="0"/>
              <a:t>Muere con la sonrisa     MALA TUYA </a:t>
            </a:r>
          </a:p>
        </p:txBody>
      </p:sp>
      <p:pic>
        <p:nvPicPr>
          <p:cNvPr id="3" name="Mala Tuya   Muere con la sonrisa (acústico)">
            <a:hlinkClick r:id="" action="ppaction://media"/>
            <a:extLst>
              <a:ext uri="{FF2B5EF4-FFF2-40B4-BE49-F238E27FC236}">
                <a16:creationId xmlns:a16="http://schemas.microsoft.com/office/drawing/2014/main" id="{6CA89FD6-2B30-4E33-A2F9-EEF030F220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9591" y="1334870"/>
            <a:ext cx="7019609" cy="3948530"/>
          </a:xfrm>
          <a:prstGeom prst="rect">
            <a:avLst/>
          </a:prstGeom>
        </p:spPr>
      </p:pic>
    </p:spTree>
    <p:extLst>
      <p:ext uri="{BB962C8B-B14F-4D97-AF65-F5344CB8AC3E}">
        <p14:creationId xmlns:p14="http://schemas.microsoft.com/office/powerpoint/2010/main" val="20338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uchas gracias - Excapiedra Almazora S.L.">
            <a:extLst>
              <a:ext uri="{FF2B5EF4-FFF2-40B4-BE49-F238E27FC236}">
                <a16:creationId xmlns:a16="http://schemas.microsoft.com/office/drawing/2014/main" id="{7703C2C3-FDB4-444A-802C-D2A42EC73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991" y="790705"/>
            <a:ext cx="7381460" cy="527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19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9" name="CuadroTexto 8">
            <a:extLst>
              <a:ext uri="{FF2B5EF4-FFF2-40B4-BE49-F238E27FC236}">
                <a16:creationId xmlns:a16="http://schemas.microsoft.com/office/drawing/2014/main" id="{05B92205-6070-43DD-ABFC-C83EA9744D24}"/>
              </a:ext>
            </a:extLst>
          </p:cNvPr>
          <p:cNvSpPr txBox="1"/>
          <p:nvPr/>
        </p:nvSpPr>
        <p:spPr>
          <a:xfrm>
            <a:off x="-7944380" y="-403337"/>
            <a:ext cx="16657257" cy="1938992"/>
          </a:xfrm>
          <a:prstGeom prst="rect">
            <a:avLst/>
          </a:prstGeom>
          <a:noFill/>
        </p:spPr>
        <p:txBody>
          <a:bodyPr wrap="square">
            <a:spAutoFit/>
          </a:bodyPr>
          <a:lstStyle/>
          <a:p>
            <a:pPr algn="just"/>
            <a:br>
              <a:rPr lang="es-MX" sz="6000" dirty="0"/>
            </a:br>
            <a:endParaRPr lang="es-ES" sz="6000" dirty="0"/>
          </a:p>
        </p:txBody>
      </p:sp>
      <p:pic>
        <p:nvPicPr>
          <p:cNvPr id="1026" name="Picture 2" descr="CURSO PROPEDÉUTICO – Escuela Normal Superior Nº40 &quot;Mariano Moreno&quot;">
            <a:extLst>
              <a:ext uri="{FF2B5EF4-FFF2-40B4-BE49-F238E27FC236}">
                <a16:creationId xmlns:a16="http://schemas.microsoft.com/office/drawing/2014/main" id="{79FEEA85-8154-4EED-BF29-A26AB1833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44174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esquinas redondeadas 2">
            <a:extLst>
              <a:ext uri="{FF2B5EF4-FFF2-40B4-BE49-F238E27FC236}">
                <a16:creationId xmlns:a16="http://schemas.microsoft.com/office/drawing/2014/main" id="{E8AE11B9-55DB-4FEB-BA1B-C37648E50D15}"/>
              </a:ext>
            </a:extLst>
          </p:cNvPr>
          <p:cNvSpPr/>
          <p:nvPr/>
        </p:nvSpPr>
        <p:spPr>
          <a:xfrm>
            <a:off x="4640239" y="2251881"/>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Diagrama de flujo: proceso alternativo 3">
            <a:extLst>
              <a:ext uri="{FF2B5EF4-FFF2-40B4-BE49-F238E27FC236}">
                <a16:creationId xmlns:a16="http://schemas.microsoft.com/office/drawing/2014/main" id="{43C37C5D-C77F-400C-8B36-8637F708D7AB}"/>
              </a:ext>
            </a:extLst>
          </p:cNvPr>
          <p:cNvSpPr/>
          <p:nvPr/>
        </p:nvSpPr>
        <p:spPr>
          <a:xfrm>
            <a:off x="9548194" y="684395"/>
            <a:ext cx="2347414" cy="77792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effectLst>
                  <a:outerShdw blurRad="38100" dist="38100" dir="2700000" algn="tl">
                    <a:srgbClr val="000000">
                      <a:alpha val="43137"/>
                    </a:srgbClr>
                  </a:outerShdw>
                </a:effectLst>
              </a:rPr>
              <a:t>2021</a:t>
            </a:r>
          </a:p>
        </p:txBody>
      </p:sp>
      <p:pic>
        <p:nvPicPr>
          <p:cNvPr id="5" name="Imagen 4">
            <a:extLst>
              <a:ext uri="{FF2B5EF4-FFF2-40B4-BE49-F238E27FC236}">
                <a16:creationId xmlns:a16="http://schemas.microsoft.com/office/drawing/2014/main" id="{F39283E1-9055-49B3-BCB2-E37FE0C3666C}"/>
              </a:ext>
            </a:extLst>
          </p:cNvPr>
          <p:cNvPicPr>
            <a:picLocks noChangeAspect="1"/>
          </p:cNvPicPr>
          <p:nvPr/>
        </p:nvPicPr>
        <p:blipFill>
          <a:blip r:embed="rId4"/>
          <a:stretch>
            <a:fillRect/>
          </a:stretch>
        </p:blipFill>
        <p:spPr>
          <a:xfrm>
            <a:off x="86939" y="5412752"/>
            <a:ext cx="2432515" cy="1518036"/>
          </a:xfrm>
          <a:prstGeom prst="rect">
            <a:avLst/>
          </a:prstGeom>
        </p:spPr>
      </p:pic>
      <p:sp>
        <p:nvSpPr>
          <p:cNvPr id="8" name="Diagrama de flujo: proceso alternativo 7">
            <a:extLst>
              <a:ext uri="{FF2B5EF4-FFF2-40B4-BE49-F238E27FC236}">
                <a16:creationId xmlns:a16="http://schemas.microsoft.com/office/drawing/2014/main" id="{42874221-DF92-40F8-BB3C-318FED68AFAC}"/>
              </a:ext>
            </a:extLst>
          </p:cNvPr>
          <p:cNvSpPr/>
          <p:nvPr/>
        </p:nvSpPr>
        <p:spPr>
          <a:xfrm>
            <a:off x="129490" y="538564"/>
            <a:ext cx="2347414" cy="77792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effectLst>
                  <a:outerShdw blurRad="38100" dist="38100" dir="2700000" algn="tl">
                    <a:srgbClr val="000000">
                      <a:alpha val="43137"/>
                    </a:srgbClr>
                  </a:outerShdw>
                </a:effectLst>
              </a:rPr>
              <a:t>2021</a:t>
            </a:r>
          </a:p>
        </p:txBody>
      </p:sp>
      <p:sp>
        <p:nvSpPr>
          <p:cNvPr id="10" name="Diagrama de flujo: proceso alternativo 9">
            <a:extLst>
              <a:ext uri="{FF2B5EF4-FFF2-40B4-BE49-F238E27FC236}">
                <a16:creationId xmlns:a16="http://schemas.microsoft.com/office/drawing/2014/main" id="{D6BDE2B1-99C2-4502-A505-0A22E4FF0AC9}"/>
              </a:ext>
            </a:extLst>
          </p:cNvPr>
          <p:cNvSpPr/>
          <p:nvPr/>
        </p:nvSpPr>
        <p:spPr>
          <a:xfrm>
            <a:off x="9717207" y="5591033"/>
            <a:ext cx="2347414" cy="77792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effectLst>
                  <a:outerShdw blurRad="38100" dist="38100" dir="2700000" algn="tl">
                    <a:srgbClr val="000000">
                      <a:alpha val="43137"/>
                    </a:srgbClr>
                  </a:outerShdw>
                </a:effectLst>
              </a:rPr>
              <a:t>2021</a:t>
            </a:r>
          </a:p>
        </p:txBody>
      </p:sp>
    </p:spTree>
    <p:extLst>
      <p:ext uri="{BB962C8B-B14F-4D97-AF65-F5344CB8AC3E}">
        <p14:creationId xmlns:p14="http://schemas.microsoft.com/office/powerpoint/2010/main" val="49540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AD8D86-EF1A-44CD-9979-5C21F67986D8}"/>
              </a:ext>
            </a:extLst>
          </p:cNvPr>
          <p:cNvSpPr txBox="1"/>
          <p:nvPr/>
        </p:nvSpPr>
        <p:spPr>
          <a:xfrm>
            <a:off x="670560" y="372394"/>
            <a:ext cx="11277600" cy="5981509"/>
          </a:xfrm>
          <a:prstGeom prst="rect">
            <a:avLst/>
          </a:prstGeom>
          <a:noFill/>
        </p:spPr>
        <p:txBody>
          <a:bodyPr wrap="square">
            <a:spAutoFit/>
          </a:bodyPr>
          <a:lstStyle/>
          <a:p>
            <a:pPr marL="457200">
              <a:lnSpc>
                <a:spcPct val="107000"/>
              </a:lnSpc>
            </a:pPr>
            <a:r>
              <a:rPr lang="es-ES" sz="5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CRONOGRAMA LENGUA/ESP  </a:t>
            </a:r>
            <a:r>
              <a:rPr lang="es-ES" sz="5400" dirty="0">
                <a:highlight>
                  <a:srgbClr val="FFFF00"/>
                </a:highlight>
                <a:latin typeface="Calibri" panose="020F0502020204030204" pitchFamily="34" charset="0"/>
                <a:cs typeface="Times New Roman" panose="02020603050405020304" pitchFamily="18" charset="0"/>
              </a:rPr>
              <a:t>SEMANA DEL 22 al 25 DE MARZO</a:t>
            </a:r>
          </a:p>
          <a:p>
            <a:pPr marL="457200">
              <a:lnSpc>
                <a:spcPct val="107000"/>
              </a:lnSpc>
            </a:pPr>
            <a:r>
              <a:rPr lang="es-ES" sz="4400" b="1" dirty="0">
                <a:effectLst/>
                <a:latin typeface="Calibri" panose="020F0502020204030204" pitchFamily="34" charset="0"/>
                <a:ea typeface="Calibri" panose="020F0502020204030204" pitchFamily="34" charset="0"/>
                <a:cs typeface="Times New Roman" panose="02020603050405020304" pitchFamily="18" charset="0"/>
              </a:rPr>
              <a:t>1 G1 LUNES DE 11 A 13</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s-ES" sz="4400" b="1" dirty="0">
                <a:effectLst/>
                <a:latin typeface="Calibri" panose="020F0502020204030204" pitchFamily="34" charset="0"/>
                <a:ea typeface="Calibri" panose="020F0502020204030204" pitchFamily="34" charset="0"/>
                <a:cs typeface="Times New Roman" panose="02020603050405020304" pitchFamily="18" charset="0"/>
              </a:rPr>
              <a:t>1G2, 1G3, 1G4   MARTES  17 A 19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s-ES" sz="4400" b="1" dirty="0">
                <a:effectLst/>
                <a:latin typeface="Calibri" panose="020F0502020204030204" pitchFamily="34" charset="0"/>
                <a:ea typeface="Calibri" panose="020F0502020204030204" pitchFamily="34" charset="0"/>
                <a:cs typeface="Times New Roman" panose="02020603050405020304" pitchFamily="18" charset="0"/>
              </a:rPr>
              <a:t>1G5  LUNES  17 A 19</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s-ES" sz="4400" b="1" dirty="0">
                <a:effectLst/>
                <a:latin typeface="Calibri" panose="020F0502020204030204" pitchFamily="34" charset="0"/>
                <a:ea typeface="Calibri" panose="020F0502020204030204" pitchFamily="34" charset="0"/>
                <a:cs typeface="Times New Roman" panose="02020603050405020304" pitchFamily="18" charset="0"/>
              </a:rPr>
              <a:t>1G6  VIERNES 20 A 22</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4400" b="1" dirty="0">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OBSERVACIÓN: Utilizaremos el siguiente link para todos los encuentros: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http://meet.google.com/iya-uefa-emi</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7800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6" name="Rectángulo 5">
            <a:extLst>
              <a:ext uri="{FF2B5EF4-FFF2-40B4-BE49-F238E27FC236}">
                <a16:creationId xmlns:a16="http://schemas.microsoft.com/office/drawing/2014/main" id="{D5B14FCB-2150-483F-9321-37395D1DAE5C}"/>
              </a:ext>
            </a:extLst>
          </p:cNvPr>
          <p:cNvSpPr/>
          <p:nvPr/>
        </p:nvSpPr>
        <p:spPr>
          <a:xfrm>
            <a:off x="576469" y="1117600"/>
            <a:ext cx="3193774" cy="53008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4800" dirty="0"/>
              <a:t>Proyectos en curso</a:t>
            </a:r>
          </a:p>
        </p:txBody>
      </p:sp>
      <p:sp>
        <p:nvSpPr>
          <p:cNvPr id="7" name="Flecha: a la derecha 6">
            <a:extLst>
              <a:ext uri="{FF2B5EF4-FFF2-40B4-BE49-F238E27FC236}">
                <a16:creationId xmlns:a16="http://schemas.microsoft.com/office/drawing/2014/main" id="{819D6C1D-1B80-43B6-8363-740293EFDCF9}"/>
              </a:ext>
            </a:extLst>
          </p:cNvPr>
          <p:cNvSpPr/>
          <p:nvPr/>
        </p:nvSpPr>
        <p:spPr>
          <a:xfrm>
            <a:off x="4452731" y="1461051"/>
            <a:ext cx="2729948" cy="131196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 la derecha 13">
            <a:extLst>
              <a:ext uri="{FF2B5EF4-FFF2-40B4-BE49-F238E27FC236}">
                <a16:creationId xmlns:a16="http://schemas.microsoft.com/office/drawing/2014/main" id="{5828D031-A752-46B0-AA4F-459B3ECE4BC1}"/>
              </a:ext>
            </a:extLst>
          </p:cNvPr>
          <p:cNvSpPr/>
          <p:nvPr/>
        </p:nvSpPr>
        <p:spPr>
          <a:xfrm>
            <a:off x="4426225" y="3303484"/>
            <a:ext cx="2729948" cy="131196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5FB17ACA-AF66-4D19-B38F-7B6061AAB589}"/>
              </a:ext>
            </a:extLst>
          </p:cNvPr>
          <p:cNvSpPr txBox="1"/>
          <p:nvPr/>
        </p:nvSpPr>
        <p:spPr>
          <a:xfrm>
            <a:off x="7865167" y="1621756"/>
            <a:ext cx="2948609" cy="830997"/>
          </a:xfrm>
          <a:prstGeom prst="rect">
            <a:avLst/>
          </a:prstGeom>
          <a:solidFill>
            <a:schemeClr val="bg2">
              <a:lumMod val="25000"/>
            </a:schemeClr>
          </a:solidFill>
        </p:spPr>
        <p:txBody>
          <a:bodyPr wrap="square" rtlCol="0">
            <a:spAutoFit/>
          </a:bodyPr>
          <a:lstStyle/>
          <a:p>
            <a:pPr algn="ctr"/>
            <a:r>
              <a:rPr lang="es-ES" sz="4800" dirty="0">
                <a:solidFill>
                  <a:schemeClr val="lt1"/>
                </a:solidFill>
              </a:rPr>
              <a:t>BLOG</a:t>
            </a:r>
          </a:p>
        </p:txBody>
      </p:sp>
      <p:sp>
        <p:nvSpPr>
          <p:cNvPr id="17" name="CuadroTexto 16">
            <a:extLst>
              <a:ext uri="{FF2B5EF4-FFF2-40B4-BE49-F238E27FC236}">
                <a16:creationId xmlns:a16="http://schemas.microsoft.com/office/drawing/2014/main" id="{841B07A0-ABC8-47E2-A4CA-8190A1C8809E}"/>
              </a:ext>
            </a:extLst>
          </p:cNvPr>
          <p:cNvSpPr txBox="1"/>
          <p:nvPr/>
        </p:nvSpPr>
        <p:spPr>
          <a:xfrm>
            <a:off x="7487477" y="3303484"/>
            <a:ext cx="4267201" cy="1446550"/>
          </a:xfrm>
          <a:prstGeom prst="rect">
            <a:avLst/>
          </a:prstGeom>
          <a:solidFill>
            <a:schemeClr val="bg2">
              <a:lumMod val="25000"/>
            </a:schemeClr>
          </a:solidFill>
        </p:spPr>
        <p:txBody>
          <a:bodyPr wrap="square" rtlCol="0">
            <a:spAutoFit/>
          </a:bodyPr>
          <a:lstStyle/>
          <a:p>
            <a:pPr algn="ctr"/>
            <a:r>
              <a:rPr lang="es-ES" sz="4400" dirty="0">
                <a:solidFill>
                  <a:schemeClr val="lt1"/>
                </a:solidFill>
              </a:rPr>
              <a:t>POTENCIANDO LA ESCRITURA</a:t>
            </a:r>
          </a:p>
        </p:txBody>
      </p:sp>
      <p:sp>
        <p:nvSpPr>
          <p:cNvPr id="9" name="Flecha: a la derecha 8">
            <a:extLst>
              <a:ext uri="{FF2B5EF4-FFF2-40B4-BE49-F238E27FC236}">
                <a16:creationId xmlns:a16="http://schemas.microsoft.com/office/drawing/2014/main" id="{5D77A7C3-9BA9-4B56-9ADE-71B70F023862}"/>
              </a:ext>
            </a:extLst>
          </p:cNvPr>
          <p:cNvSpPr/>
          <p:nvPr/>
        </p:nvSpPr>
        <p:spPr>
          <a:xfrm>
            <a:off x="4452731" y="5040096"/>
            <a:ext cx="2729948" cy="131196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D72CA94A-4874-4769-BF7A-2BB9FB96B28E}"/>
              </a:ext>
            </a:extLst>
          </p:cNvPr>
          <p:cNvSpPr txBox="1"/>
          <p:nvPr/>
        </p:nvSpPr>
        <p:spPr>
          <a:xfrm>
            <a:off x="7888356" y="5040096"/>
            <a:ext cx="3465441" cy="1569660"/>
          </a:xfrm>
          <a:prstGeom prst="rect">
            <a:avLst/>
          </a:prstGeom>
          <a:solidFill>
            <a:schemeClr val="bg2">
              <a:lumMod val="25000"/>
            </a:schemeClr>
          </a:solidFill>
        </p:spPr>
        <p:txBody>
          <a:bodyPr wrap="square" rtlCol="0">
            <a:spAutoFit/>
          </a:bodyPr>
          <a:lstStyle/>
          <a:p>
            <a:pPr algn="ctr"/>
            <a:r>
              <a:rPr lang="es-ES" sz="4800" dirty="0">
                <a:solidFill>
                  <a:schemeClr val="lt1"/>
                </a:solidFill>
              </a:rPr>
              <a:t>MES DEL LIBRO</a:t>
            </a:r>
          </a:p>
        </p:txBody>
      </p:sp>
    </p:spTree>
    <p:extLst>
      <p:ext uri="{BB962C8B-B14F-4D97-AF65-F5344CB8AC3E}">
        <p14:creationId xmlns:p14="http://schemas.microsoft.com/office/powerpoint/2010/main" val="279762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sp>
        <p:nvSpPr>
          <p:cNvPr id="9" name="CuadroTexto 8">
            <a:extLst>
              <a:ext uri="{FF2B5EF4-FFF2-40B4-BE49-F238E27FC236}">
                <a16:creationId xmlns:a16="http://schemas.microsoft.com/office/drawing/2014/main" id="{05B92205-6070-43DD-ABFC-C83EA9744D24}"/>
              </a:ext>
            </a:extLst>
          </p:cNvPr>
          <p:cNvSpPr txBox="1"/>
          <p:nvPr/>
        </p:nvSpPr>
        <p:spPr>
          <a:xfrm>
            <a:off x="298174" y="1105287"/>
            <a:ext cx="11595651" cy="5139869"/>
          </a:xfrm>
          <a:prstGeom prst="rect">
            <a:avLst/>
          </a:prstGeom>
          <a:noFill/>
        </p:spPr>
        <p:txBody>
          <a:bodyPr wrap="square">
            <a:spAutoFit/>
          </a:bodyPr>
          <a:lstStyle/>
          <a:p>
            <a:pPr algn="ctr"/>
            <a:r>
              <a:rPr lang="es-MX" sz="3200" dirty="0"/>
              <a:t>El departamento de Español posee una página en internet, un BLOG,  donde podrán encontrar distintas informaciones sobre  sus docentes,  la carrera en general, los acuerdos,   actividades y proyectos que se estén desarrollando. Es un espacio público, sumamente accesible desde cualquier dispositivo digital. Está enmarcado en la propuesta de la Dirección de este  centro de digitalizar toda la información relevante  para la comunidad educativa.   </a:t>
            </a:r>
            <a:br>
              <a:rPr lang="es-MX" sz="4000" dirty="0"/>
            </a:br>
            <a:endParaRPr lang="es-ES" sz="4000" dirty="0"/>
          </a:p>
        </p:txBody>
      </p:sp>
    </p:spTree>
    <p:extLst>
      <p:ext uri="{BB962C8B-B14F-4D97-AF65-F5344CB8AC3E}">
        <p14:creationId xmlns:p14="http://schemas.microsoft.com/office/powerpoint/2010/main" val="327165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4" name="Imagen 3">
            <a:extLst>
              <a:ext uri="{FF2B5EF4-FFF2-40B4-BE49-F238E27FC236}">
                <a16:creationId xmlns:a16="http://schemas.microsoft.com/office/drawing/2014/main" id="{117480AA-183D-4B0C-99AE-DE69345640FB}"/>
              </a:ext>
            </a:extLst>
          </p:cNvPr>
          <p:cNvPicPr>
            <a:picLocks noChangeAspect="1"/>
          </p:cNvPicPr>
          <p:nvPr/>
        </p:nvPicPr>
        <p:blipFill rotWithShape="1">
          <a:blip r:embed="rId3"/>
          <a:srcRect t="4640" r="2391" b="8168"/>
          <a:stretch/>
        </p:blipFill>
        <p:spPr>
          <a:xfrm>
            <a:off x="0" y="0"/>
            <a:ext cx="12192000" cy="5976731"/>
          </a:xfrm>
          <a:prstGeom prst="rect">
            <a:avLst/>
          </a:prstGeom>
        </p:spPr>
      </p:pic>
      <p:sp>
        <p:nvSpPr>
          <p:cNvPr id="5" name="CuadroTexto 4">
            <a:extLst>
              <a:ext uri="{FF2B5EF4-FFF2-40B4-BE49-F238E27FC236}">
                <a16:creationId xmlns:a16="http://schemas.microsoft.com/office/drawing/2014/main" id="{5AE9491A-3C3F-4740-979A-C767C8D3387A}"/>
              </a:ext>
            </a:extLst>
          </p:cNvPr>
          <p:cNvSpPr txBox="1"/>
          <p:nvPr/>
        </p:nvSpPr>
        <p:spPr>
          <a:xfrm>
            <a:off x="3882887" y="1117599"/>
            <a:ext cx="8905460" cy="369332"/>
          </a:xfrm>
          <a:prstGeom prst="rect">
            <a:avLst/>
          </a:prstGeom>
          <a:noFill/>
        </p:spPr>
        <p:txBody>
          <a:bodyPr wrap="square">
            <a:spAutoFit/>
          </a:bodyPr>
          <a:lstStyle/>
          <a:p>
            <a:r>
              <a:rPr lang="es-MX" sz="1800" b="1" dirty="0">
                <a:solidFill>
                  <a:srgbClr val="0070C0"/>
                </a:solidFill>
                <a:effectLst>
                  <a:outerShdw blurRad="38100" dist="38100" dir="2700000" algn="tl">
                    <a:srgbClr val="000000">
                      <a:alpha val="43137"/>
                    </a:srgbClr>
                  </a:outerShdw>
                </a:effectLst>
              </a:rPr>
              <a:t>depaespanoldelnorte.wixsite.com/</a:t>
            </a:r>
            <a:r>
              <a:rPr lang="es-MX" sz="1800" b="1" dirty="0" err="1">
                <a:solidFill>
                  <a:srgbClr val="0070C0"/>
                </a:solidFill>
                <a:effectLst>
                  <a:outerShdw blurRad="38100" dist="38100" dir="2700000" algn="tl">
                    <a:srgbClr val="000000">
                      <a:alpha val="43137"/>
                    </a:srgbClr>
                  </a:outerShdw>
                </a:effectLst>
              </a:rPr>
              <a:t>espanoldelnorte</a:t>
            </a:r>
            <a:endParaRPr lang="es-ES" dirty="0"/>
          </a:p>
        </p:txBody>
      </p:sp>
    </p:spTree>
    <p:extLst>
      <p:ext uri="{BB962C8B-B14F-4D97-AF65-F5344CB8AC3E}">
        <p14:creationId xmlns:p14="http://schemas.microsoft.com/office/powerpoint/2010/main" val="4870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4" name="Imagen 3">
            <a:extLst>
              <a:ext uri="{FF2B5EF4-FFF2-40B4-BE49-F238E27FC236}">
                <a16:creationId xmlns:a16="http://schemas.microsoft.com/office/drawing/2014/main" id="{8040B270-D9A8-45BA-B8D0-CCE01BE1DA5E}"/>
              </a:ext>
            </a:extLst>
          </p:cNvPr>
          <p:cNvPicPr>
            <a:picLocks noChangeAspect="1"/>
          </p:cNvPicPr>
          <p:nvPr/>
        </p:nvPicPr>
        <p:blipFill rotWithShape="1">
          <a:blip r:embed="rId3"/>
          <a:srcRect l="3261" t="14668" r="3152" b="7999"/>
          <a:stretch/>
        </p:blipFill>
        <p:spPr>
          <a:xfrm>
            <a:off x="397565" y="1007166"/>
            <a:ext cx="11410122" cy="5300870"/>
          </a:xfrm>
          <a:prstGeom prst="rect">
            <a:avLst/>
          </a:prstGeom>
        </p:spPr>
      </p:pic>
    </p:spTree>
    <p:extLst>
      <p:ext uri="{BB962C8B-B14F-4D97-AF65-F5344CB8AC3E}">
        <p14:creationId xmlns:p14="http://schemas.microsoft.com/office/powerpoint/2010/main" val="3263492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30" b="48221"/>
          <a:stretch/>
        </p:blipFill>
        <p:spPr>
          <a:xfrm>
            <a:off x="0" y="0"/>
            <a:ext cx="12192000" cy="1117600"/>
          </a:xfrm>
          <a:prstGeom prst="rect">
            <a:avLst/>
          </a:prstGeom>
        </p:spPr>
      </p:pic>
      <p:pic>
        <p:nvPicPr>
          <p:cNvPr id="6" name="Imagen 5">
            <a:extLst>
              <a:ext uri="{FF2B5EF4-FFF2-40B4-BE49-F238E27FC236}">
                <a16:creationId xmlns:a16="http://schemas.microsoft.com/office/drawing/2014/main" id="{05FE0225-2D47-4E4B-81C8-42D702494076}"/>
              </a:ext>
            </a:extLst>
          </p:cNvPr>
          <p:cNvPicPr>
            <a:picLocks noChangeAspect="1"/>
          </p:cNvPicPr>
          <p:nvPr/>
        </p:nvPicPr>
        <p:blipFill rotWithShape="1">
          <a:blip r:embed="rId3"/>
          <a:srcRect l="4891" t="12392" r="9022" b="4721"/>
          <a:stretch/>
        </p:blipFill>
        <p:spPr>
          <a:xfrm>
            <a:off x="728870" y="1272209"/>
            <a:ext cx="10495721" cy="5584117"/>
          </a:xfrm>
          <a:prstGeom prst="rect">
            <a:avLst/>
          </a:prstGeom>
        </p:spPr>
      </p:pic>
      <p:sp>
        <p:nvSpPr>
          <p:cNvPr id="7" name="CuadroTexto 6">
            <a:extLst>
              <a:ext uri="{FF2B5EF4-FFF2-40B4-BE49-F238E27FC236}">
                <a16:creationId xmlns:a16="http://schemas.microsoft.com/office/drawing/2014/main" id="{E4577FE5-E193-4A1D-8F48-8FF77676A628}"/>
              </a:ext>
            </a:extLst>
          </p:cNvPr>
          <p:cNvSpPr txBox="1"/>
          <p:nvPr/>
        </p:nvSpPr>
        <p:spPr>
          <a:xfrm>
            <a:off x="1842052" y="145775"/>
            <a:ext cx="8189845" cy="646331"/>
          </a:xfrm>
          <a:prstGeom prst="rect">
            <a:avLst/>
          </a:prstGeom>
          <a:noFill/>
        </p:spPr>
        <p:txBody>
          <a:bodyPr wrap="square" rtlCol="0">
            <a:spAutoFit/>
          </a:bodyPr>
          <a:lstStyle/>
          <a:p>
            <a:r>
              <a:rPr lang="es-ES" sz="3600" dirty="0"/>
              <a:t>Descripción de las asignaturas: </a:t>
            </a:r>
          </a:p>
        </p:txBody>
      </p:sp>
    </p:spTree>
    <p:extLst>
      <p:ext uri="{BB962C8B-B14F-4D97-AF65-F5344CB8AC3E}">
        <p14:creationId xmlns:p14="http://schemas.microsoft.com/office/powerpoint/2010/main" val="34625567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616</TotalTime>
  <Words>497</Words>
  <Application>Microsoft Office PowerPoint</Application>
  <PresentationFormat>Panorámica</PresentationFormat>
  <Paragraphs>75</Paragraphs>
  <Slides>29</Slides>
  <Notes>0</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29</vt:i4>
      </vt:variant>
    </vt:vector>
  </HeadingPairs>
  <TitlesOfParts>
    <vt:vector size="40" baseType="lpstr">
      <vt:lpstr>Arial</vt:lpstr>
      <vt:lpstr>Calibri</vt:lpstr>
      <vt:lpstr>Century Gothic</vt:lpstr>
      <vt:lpstr>Chaparral Pro Light</vt:lpstr>
      <vt:lpstr>Courier New</vt:lpstr>
      <vt:lpstr>Garamond</vt:lpstr>
      <vt:lpstr>Sgy Open Sans</vt:lpstr>
      <vt:lpstr>Tahoma</vt:lpstr>
      <vt:lpstr>Times New Roman</vt:lpstr>
      <vt:lpstr>Wingdings</vt:lpstr>
      <vt:lpstr>Savon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GIANLUCA .</dc:creator>
  <cp:lastModifiedBy>Usuario</cp:lastModifiedBy>
  <cp:revision>104</cp:revision>
  <dcterms:created xsi:type="dcterms:W3CDTF">2020-05-27T01:39:50Z</dcterms:created>
  <dcterms:modified xsi:type="dcterms:W3CDTF">2021-03-21T13:33:11Z</dcterms:modified>
</cp:coreProperties>
</file>